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Default Extension="xlsx" ContentType="application/vnd.openxmlformats-officedocument.spreadsheetml.sheet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804" r:id="rId1"/>
  </p:sldMasterIdLst>
  <p:notesMasterIdLst>
    <p:notesMasterId r:id="rId39"/>
  </p:notesMasterIdLst>
  <p:sldIdLst>
    <p:sldId id="257" r:id="rId2"/>
    <p:sldId id="259" r:id="rId3"/>
    <p:sldId id="271" r:id="rId4"/>
    <p:sldId id="504" r:id="rId5"/>
    <p:sldId id="550" r:id="rId6"/>
    <p:sldId id="541" r:id="rId7"/>
    <p:sldId id="540" r:id="rId8"/>
    <p:sldId id="542" r:id="rId9"/>
    <p:sldId id="449" r:id="rId10"/>
    <p:sldId id="514" r:id="rId11"/>
    <p:sldId id="522" r:id="rId12"/>
    <p:sldId id="554" r:id="rId13"/>
    <p:sldId id="521" r:id="rId14"/>
    <p:sldId id="544" r:id="rId15"/>
    <p:sldId id="535" r:id="rId16"/>
    <p:sldId id="515" r:id="rId17"/>
    <p:sldId id="517" r:id="rId18"/>
    <p:sldId id="553" r:id="rId19"/>
    <p:sldId id="545" r:id="rId20"/>
    <p:sldId id="531" r:id="rId21"/>
    <p:sldId id="546" r:id="rId22"/>
    <p:sldId id="530" r:id="rId23"/>
    <p:sldId id="547" r:id="rId24"/>
    <p:sldId id="518" r:id="rId25"/>
    <p:sldId id="536" r:id="rId26"/>
    <p:sldId id="548" r:id="rId27"/>
    <p:sldId id="537" r:id="rId28"/>
    <p:sldId id="519" r:id="rId29"/>
    <p:sldId id="538" r:id="rId30"/>
    <p:sldId id="549" r:id="rId31"/>
    <p:sldId id="417" r:id="rId32"/>
    <p:sldId id="448" r:id="rId33"/>
    <p:sldId id="551" r:id="rId34"/>
    <p:sldId id="516" r:id="rId35"/>
    <p:sldId id="508" r:id="rId36"/>
    <p:sldId id="433" r:id="rId37"/>
    <p:sldId id="529" r:id="rId38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6600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55" autoAdjust="0"/>
    <p:restoredTop sz="94407" autoAdjust="0"/>
  </p:normalViewPr>
  <p:slideViewPr>
    <p:cSldViewPr>
      <p:cViewPr varScale="1">
        <p:scale>
          <a:sx n="73" d="100"/>
          <a:sy n="73" d="100"/>
        </p:scale>
        <p:origin x="-107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888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munkalap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munkalap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u-HU"/>
  <c:style val="1"/>
  <c:chart>
    <c:plotArea>
      <c:layout>
        <c:manualLayout>
          <c:layoutTarget val="inner"/>
          <c:xMode val="edge"/>
          <c:yMode val="edge"/>
          <c:x val="0.13961721918783629"/>
          <c:y val="3.498155939933513E-2"/>
          <c:w val="0.8240329132758436"/>
          <c:h val="0.71220426898774958"/>
        </c:manualLayout>
      </c:layout>
      <c:barChart>
        <c:barDir val="col"/>
        <c:grouping val="clustered"/>
        <c:ser>
          <c:idx val="0"/>
          <c:order val="0"/>
          <c:tx>
            <c:strRef>
              <c:f>Munka1!$B$1</c:f>
              <c:strCache>
                <c:ptCount val="1"/>
                <c:pt idx="0">
                  <c:v>Darabszám alapján </c:v>
                </c:pt>
              </c:strCache>
            </c:strRef>
          </c:tx>
          <c:dLbls>
            <c:dLbl>
              <c:idx val="0"/>
              <c:layout>
                <c:manualLayout>
                  <c:x val="-1.9954444161101813E-3"/>
                  <c:y val="0.18253968253968397"/>
                </c:manualLayout>
              </c:layout>
              <c:showSerName val="1"/>
            </c:dLbl>
            <c:dLbl>
              <c:idx val="1"/>
              <c:layout>
                <c:manualLayout>
                  <c:x val="0"/>
                  <c:y val="1.8187620582886525E-17"/>
                </c:manualLayout>
              </c:layout>
              <c:showSerName val="1"/>
            </c:dLbl>
            <c:txPr>
              <a:bodyPr rot="-5400000" vert="horz"/>
              <a:lstStyle/>
              <a:p>
                <a:pPr>
                  <a:defRPr/>
                </a:pPr>
                <a:endParaRPr lang="hu-HU"/>
              </a:p>
            </c:txPr>
            <c:showSerName val="1"/>
          </c:dLbls>
          <c:cat>
            <c:strRef>
              <c:f>Munka1!$A$2:$A$5</c:f>
              <c:strCache>
                <c:ptCount val="4"/>
                <c:pt idx="0">
                  <c:v>20 alatt</c:v>
                </c:pt>
                <c:pt idx="1">
                  <c:v>20-50 között</c:v>
                </c:pt>
                <c:pt idx="2">
                  <c:v>50-100 között</c:v>
                </c:pt>
                <c:pt idx="3">
                  <c:v>100 fölött</c:v>
                </c:pt>
              </c:strCache>
            </c:strRef>
          </c:cat>
          <c:val>
            <c:numRef>
              <c:f>Munka1!$B$2:$B$5</c:f>
              <c:numCache>
                <c:formatCode>0.0</c:formatCode>
                <c:ptCount val="4"/>
                <c:pt idx="0">
                  <c:v>49.2</c:v>
                </c:pt>
                <c:pt idx="1">
                  <c:v>21</c:v>
                </c:pt>
                <c:pt idx="2">
                  <c:v>13</c:v>
                </c:pt>
                <c:pt idx="3">
                  <c:v>16.8</c:v>
                </c:pt>
              </c:numCache>
            </c:numRef>
          </c:val>
        </c:ser>
        <c:ser>
          <c:idx val="1"/>
          <c:order val="1"/>
          <c:tx>
            <c:strRef>
              <c:f>Munka1!$C$1</c:f>
              <c:strCache>
                <c:ptCount val="1"/>
                <c:pt idx="0">
                  <c:v>Terület alapján</c:v>
                </c:pt>
              </c:strCache>
            </c:strRef>
          </c:tx>
          <c:dLbls>
            <c:dLbl>
              <c:idx val="3"/>
              <c:layout>
                <c:manualLayout>
                  <c:x val="0"/>
                  <c:y val="0.15079365079365079"/>
                </c:manualLayout>
              </c:layout>
              <c:showSerName val="1"/>
            </c:dLbl>
            <c:txPr>
              <a:bodyPr rot="-5400000" vert="horz"/>
              <a:lstStyle/>
              <a:p>
                <a:pPr>
                  <a:defRPr/>
                </a:pPr>
                <a:endParaRPr lang="hu-HU"/>
              </a:p>
            </c:txPr>
            <c:showSerName val="1"/>
          </c:dLbls>
          <c:cat>
            <c:strRef>
              <c:f>Munka1!$A$2:$A$5</c:f>
              <c:strCache>
                <c:ptCount val="4"/>
                <c:pt idx="0">
                  <c:v>20 alatt</c:v>
                </c:pt>
                <c:pt idx="1">
                  <c:v>20-50 között</c:v>
                </c:pt>
                <c:pt idx="2">
                  <c:v>50-100 között</c:v>
                </c:pt>
                <c:pt idx="3">
                  <c:v>100 fölött</c:v>
                </c:pt>
              </c:strCache>
            </c:strRef>
          </c:cat>
          <c:val>
            <c:numRef>
              <c:f>Munka1!$C$2:$C$5</c:f>
              <c:numCache>
                <c:formatCode>0.0</c:formatCode>
                <c:ptCount val="4"/>
                <c:pt idx="0">
                  <c:v>10.4</c:v>
                </c:pt>
                <c:pt idx="1">
                  <c:v>16</c:v>
                </c:pt>
                <c:pt idx="2">
                  <c:v>19.600000000000001</c:v>
                </c:pt>
                <c:pt idx="3">
                  <c:v>54</c:v>
                </c:pt>
              </c:numCache>
            </c:numRef>
          </c:val>
        </c:ser>
        <c:gapWidth val="300"/>
        <c:axId val="196432256"/>
        <c:axId val="196434176"/>
      </c:barChart>
      <c:catAx>
        <c:axId val="19643225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hu-HU"/>
                  <a:t>A meghirdetett birtoktestek kikiáltási árkategóriái (mFt)</a:t>
                </a:r>
              </a:p>
            </c:rich>
          </c:tx>
          <c:layout>
            <c:manualLayout>
              <c:xMode val="edge"/>
              <c:yMode val="edge"/>
              <c:x val="0.26176443147986284"/>
              <c:y val="0.88316963013885874"/>
            </c:manualLayout>
          </c:layout>
        </c:title>
        <c:majorTickMark val="none"/>
        <c:tickLblPos val="nextTo"/>
        <c:crossAx val="196434176"/>
        <c:crosses val="autoZero"/>
        <c:auto val="1"/>
        <c:lblAlgn val="ctr"/>
        <c:lblOffset val="100"/>
      </c:catAx>
      <c:valAx>
        <c:axId val="196434176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hu-HU"/>
                  <a:t>Arány (%)</a:t>
                </a:r>
              </a:p>
            </c:rich>
          </c:tx>
          <c:layout/>
        </c:title>
        <c:numFmt formatCode="0" sourceLinked="0"/>
        <c:tickLblPos val="nextTo"/>
        <c:crossAx val="196432256"/>
        <c:crosses val="autoZero"/>
        <c:crossBetween val="between"/>
      </c:valAx>
    </c:plotArea>
    <c:plotVisOnly val="1"/>
  </c:chart>
  <c:spPr>
    <a:solidFill>
      <a:schemeClr val="lt1"/>
    </a:solidFill>
    <a:ln w="25400" cap="flat" cmpd="sng" algn="ctr">
      <a:solidFill>
        <a:schemeClr val="accent2"/>
      </a:solidFill>
      <a:prstDash val="solid"/>
    </a:ln>
    <a:effectLst/>
  </c:spPr>
  <c:txPr>
    <a:bodyPr/>
    <a:lstStyle/>
    <a:p>
      <a:pPr>
        <a:defRPr sz="1400">
          <a:solidFill>
            <a:schemeClr val="dk1"/>
          </a:solidFill>
          <a:latin typeface="+mn-lt"/>
          <a:ea typeface="+mn-ea"/>
          <a:cs typeface="+mn-cs"/>
        </a:defRPr>
      </a:pPr>
      <a:endParaRPr lang="hu-H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u-HU"/>
  <c:chart>
    <c:autoTitleDeleted val="1"/>
    <c:plotArea>
      <c:layout>
        <c:manualLayout>
          <c:layoutTarget val="inner"/>
          <c:xMode val="edge"/>
          <c:yMode val="edge"/>
          <c:x val="7.7825157276050966E-2"/>
          <c:y val="2.286930186431636E-2"/>
          <c:w val="0.91040208973308656"/>
          <c:h val="0.73775006876704452"/>
        </c:manualLayout>
      </c:layout>
      <c:barChart>
        <c:barDir val="col"/>
        <c:grouping val="clustered"/>
        <c:ser>
          <c:idx val="0"/>
          <c:order val="0"/>
          <c:tx>
            <c:strRef>
              <c:f>Munka1!$B$1</c:f>
              <c:strCache>
                <c:ptCount val="1"/>
                <c:pt idx="0">
                  <c:v>Sorozat 1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noFill/>
            </a:ln>
          </c:spPr>
          <c:dLbls>
            <c:numFmt formatCode="#,##0.0&quot;%&quot;;\-#,##0.0&quot;%&quot;" sourceLinked="0"/>
            <c:showVal val="1"/>
          </c:dLbls>
          <c:cat>
            <c:strRef>
              <c:f>Munka1!$A$2:$A$6</c:f>
              <c:strCache>
                <c:ptCount val="5"/>
                <c:pt idx="0">
                  <c:v>nyertes érdekeltség (db)</c:v>
                </c:pt>
                <c:pt idx="1">
                  <c:v>nyertes árverező (fő)</c:v>
                </c:pt>
                <c:pt idx="2">
                  <c:v>birtoktest (db)</c:v>
                </c:pt>
                <c:pt idx="3">
                  <c:v>földterület (ha)</c:v>
                </c:pt>
                <c:pt idx="4">
                  <c:v>földérték (AK)</c:v>
                </c:pt>
              </c:strCache>
            </c:strRef>
          </c:cat>
          <c:val>
            <c:numRef>
              <c:f>Munka1!$B$2:$B$6</c:f>
              <c:numCache>
                <c:formatCode>0.00%</c:formatCode>
                <c:ptCount val="5"/>
                <c:pt idx="0">
                  <c:v>32.5</c:v>
                </c:pt>
                <c:pt idx="1">
                  <c:v>26.4</c:v>
                </c:pt>
                <c:pt idx="2">
                  <c:v>15.3</c:v>
                </c:pt>
                <c:pt idx="3">
                  <c:v>2.2999999999999998</c:v>
                </c:pt>
                <c:pt idx="4">
                  <c:v>1.6</c:v>
                </c:pt>
              </c:numCache>
            </c:numRef>
          </c:val>
        </c:ser>
        <c:axId val="197078016"/>
        <c:axId val="197083904"/>
      </c:barChart>
      <c:catAx>
        <c:axId val="197078016"/>
        <c:scaling>
          <c:orientation val="minMax"/>
        </c:scaling>
        <c:axPos val="b"/>
        <c:majorTickMark val="none"/>
        <c:tickLblPos val="nextTo"/>
        <c:txPr>
          <a:bodyPr rot="-1500000"/>
          <a:lstStyle/>
          <a:p>
            <a:pPr>
              <a:defRPr/>
            </a:pPr>
            <a:endParaRPr lang="hu-HU"/>
          </a:p>
        </c:txPr>
        <c:crossAx val="197083904"/>
        <c:crosses val="autoZero"/>
        <c:auto val="1"/>
        <c:lblAlgn val="ctr"/>
        <c:lblOffset val="100"/>
      </c:catAx>
      <c:valAx>
        <c:axId val="197083904"/>
        <c:scaling>
          <c:orientation val="minMax"/>
        </c:scaling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#,##0&quot;%&quot;;\-#,##0&quot;%&quot;" sourceLinked="0"/>
        <c:majorTickMark val="none"/>
        <c:tickLblPos val="nextTo"/>
        <c:crossAx val="197078016"/>
        <c:crosses val="autoZero"/>
        <c:crossBetween val="between"/>
      </c:valAx>
      <c:spPr>
        <a:noFill/>
        <a:ln>
          <a:solidFill>
            <a:schemeClr val="bg1"/>
          </a:solidFill>
        </a:ln>
      </c:spPr>
    </c:plotArea>
    <c:plotVisOnly val="1"/>
  </c:chart>
  <c:txPr>
    <a:bodyPr/>
    <a:lstStyle/>
    <a:p>
      <a:pPr>
        <a:defRPr sz="1400"/>
      </a:pPr>
      <a:endParaRPr lang="hu-H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47C4AA-EB13-4E3A-994B-426FDDF7E3F6}" type="datetimeFigureOut">
              <a:rPr lang="hu-HU" smtClean="0"/>
              <a:pPr/>
              <a:t>2016.04.07.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DAD0F0-CAEB-4B89-8C6C-818BD334A794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DAD0F0-CAEB-4B89-8C6C-818BD334A794}" type="slidenum">
              <a:rPr lang="hu-HU" smtClean="0"/>
              <a:pPr/>
              <a:t>3</a:t>
            </a:fld>
            <a:endParaRPr lang="hu-H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Állami kézben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DAD0F0-CAEB-4B89-8C6C-818BD334A794}" type="slidenum">
              <a:rPr lang="hu-HU" smtClean="0"/>
              <a:pPr/>
              <a:t>34</a:t>
            </a:fld>
            <a:endParaRPr lang="hu-H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DAD0F0-CAEB-4B89-8C6C-818BD334A794}" type="slidenum">
              <a:rPr lang="hu-HU" smtClean="0"/>
              <a:pPr/>
              <a:t>4</a:t>
            </a:fld>
            <a:endParaRPr lang="hu-H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DAD0F0-CAEB-4B89-8C6C-818BD334A794}" type="slidenum">
              <a:rPr lang="hu-HU" smtClean="0"/>
              <a:pPr/>
              <a:t>5</a:t>
            </a:fld>
            <a:endParaRPr lang="hu-H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DAD0F0-CAEB-4B89-8C6C-818BD334A794}" type="slidenum">
              <a:rPr lang="hu-HU" smtClean="0"/>
              <a:pPr/>
              <a:t>6</a:t>
            </a:fld>
            <a:endParaRPr lang="hu-H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DAD0F0-CAEB-4B89-8C6C-818BD334A794}" type="slidenum">
              <a:rPr lang="hu-HU" smtClean="0"/>
              <a:pPr/>
              <a:t>7</a:t>
            </a:fld>
            <a:endParaRPr lang="hu-H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DAD0F0-CAEB-4B89-8C6C-818BD334A794}" type="slidenum">
              <a:rPr lang="hu-HU" smtClean="0"/>
              <a:pPr/>
              <a:t>8</a:t>
            </a:fld>
            <a:endParaRPr lang="hu-H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DAD0F0-CAEB-4B89-8C6C-818BD334A794}" type="slidenum">
              <a:rPr lang="hu-HU" smtClean="0"/>
              <a:pPr/>
              <a:t>9</a:t>
            </a:fld>
            <a:endParaRPr lang="hu-H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Állami kézben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DAD0F0-CAEB-4B89-8C6C-818BD334A794}" type="slidenum">
              <a:rPr lang="hu-HU" smtClean="0"/>
              <a:pPr/>
              <a:t>32</a:t>
            </a:fld>
            <a:endParaRPr lang="hu-H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Állami kézben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DAD0F0-CAEB-4B89-8C6C-818BD334A794}" type="slidenum">
              <a:rPr lang="hu-HU" smtClean="0"/>
              <a:pPr/>
              <a:t>33</a:t>
            </a:fld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3956B-03C1-426B-B50E-E0F6A409BD7D}" type="datetimeFigureOut">
              <a:rPr lang="hu-HU" smtClean="0"/>
              <a:pPr/>
              <a:t>2016.04.07.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1E7E7-F259-4C4B-B90C-EEC87CB383D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3956B-03C1-426B-B50E-E0F6A409BD7D}" type="datetimeFigureOut">
              <a:rPr lang="hu-HU" smtClean="0"/>
              <a:pPr/>
              <a:t>2016.04.07.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1E7E7-F259-4C4B-B90C-EEC87CB383D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3956B-03C1-426B-B50E-E0F6A409BD7D}" type="datetimeFigureOut">
              <a:rPr lang="hu-HU" smtClean="0"/>
              <a:pPr/>
              <a:t>2016.04.07.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1E7E7-F259-4C4B-B90C-EEC87CB383D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3956B-03C1-426B-B50E-E0F6A409BD7D}" type="datetimeFigureOut">
              <a:rPr lang="hu-HU" smtClean="0"/>
              <a:pPr/>
              <a:t>2016.04.07.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1E7E7-F259-4C4B-B90C-EEC87CB383D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3956B-03C1-426B-B50E-E0F6A409BD7D}" type="datetimeFigureOut">
              <a:rPr lang="hu-HU" smtClean="0"/>
              <a:pPr/>
              <a:t>2016.04.07.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1E7E7-F259-4C4B-B90C-EEC87CB383D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3956B-03C1-426B-B50E-E0F6A409BD7D}" type="datetimeFigureOut">
              <a:rPr lang="hu-HU" smtClean="0"/>
              <a:pPr/>
              <a:t>2016.04.07.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1E7E7-F259-4C4B-B90C-EEC87CB383D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3956B-03C1-426B-B50E-E0F6A409BD7D}" type="datetimeFigureOut">
              <a:rPr lang="hu-HU" smtClean="0"/>
              <a:pPr/>
              <a:t>2016.04.07.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1E7E7-F259-4C4B-B90C-EEC87CB383D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3956B-03C1-426B-B50E-E0F6A409BD7D}" type="datetimeFigureOut">
              <a:rPr lang="hu-HU" smtClean="0"/>
              <a:pPr/>
              <a:t>2016.04.07.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1E7E7-F259-4C4B-B90C-EEC87CB383D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3956B-03C1-426B-B50E-E0F6A409BD7D}" type="datetimeFigureOut">
              <a:rPr lang="hu-HU" smtClean="0"/>
              <a:pPr/>
              <a:t>2016.04.07.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1E7E7-F259-4C4B-B90C-EEC87CB383D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3956B-03C1-426B-B50E-E0F6A409BD7D}" type="datetimeFigureOut">
              <a:rPr lang="hu-HU" smtClean="0"/>
              <a:pPr/>
              <a:t>2016.04.07.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1E7E7-F259-4C4B-B90C-EEC87CB383D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3956B-03C1-426B-B50E-E0F6A409BD7D}" type="datetimeFigureOut">
              <a:rPr lang="hu-HU" smtClean="0"/>
              <a:pPr/>
              <a:t>2016.04.07.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1E7E7-F259-4C4B-B90C-EEC87CB383D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3956B-03C1-426B-B50E-E0F6A409BD7D}" type="datetimeFigureOut">
              <a:rPr lang="hu-HU" smtClean="0"/>
              <a:pPr/>
              <a:t>2016.04.07.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C1E7E7-F259-4C4B-B90C-EEC87CB383D3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drangyanj@gmail.com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drangyanj@gmail.com" TargetMode="Externa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drangyanj@gmail.com" TargetMode="Externa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drangyanj@gmail.com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drangyanj@gmail.com" TargetMode="Externa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drangyanj@gmail.com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drangyanj@gmail.com" TargetMode="Externa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drangyanj@gmail.com" TargetMode="Externa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drangyanj@gmail.com" TargetMode="Externa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drangyanj@gmail.com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drangyanj@gmail.com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drangyanj@gmail.com" TargetMode="Externa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drangyanj@gmail.com" TargetMode="Externa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drangyanj@gmail.com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drangyanj@gmail.com" TargetMode="Externa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drangyanj@gmail.com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drangyanj@gmail.com" TargetMode="Externa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drangyanj@gmail.com" TargetMode="Externa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drangyanj@gmail.com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drangyanj@gmail.com" TargetMode="Externa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drangyanj@gmail.com" TargetMode="Externa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drangyanj@gmail.com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drangyanj@gmail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drangyanj@gmail.com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drangyanj@gmail.com" TargetMode="Externa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mailto:drangyanj@gmail.com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mailto:drangyanj@gmail.com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mailto:drangyanj@gmail.com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drangyanj@gmail.com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greenfo.hu/hirek/2015/12/25/allami-foldprivatizacio-intezmenyesitett-foldrablas-2015?referrer=rss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drangyanj@gmail.com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drangyanj@gmail.co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drangyanj@gmail.com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drangyanj@gmail.com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drangyanj@gmail.com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drangyanj@gmail.com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drangyanj@gmail.com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kozlonyok.hu/nkonline/MKPDF/hiteles/MK15134.pdf" TargetMode="Externa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476250"/>
          </a:xfrm>
        </p:spPr>
        <p:txBody>
          <a:bodyPr>
            <a:noAutofit/>
          </a:bodyPr>
          <a:lstStyle/>
          <a:p>
            <a:r>
              <a:rPr lang="hu-HU" sz="1400" b="1" dirty="0" smtClean="0">
                <a:solidFill>
                  <a:srgbClr val="006600"/>
                </a:solidFill>
              </a:rPr>
              <a:t>Földfórum  gazdáknak -  A Fejér megyei földárverések története </a:t>
            </a:r>
            <a:br>
              <a:rPr lang="hu-HU" sz="1400" b="1" dirty="0" smtClean="0">
                <a:solidFill>
                  <a:srgbClr val="006600"/>
                </a:solidFill>
              </a:rPr>
            </a:br>
            <a:r>
              <a:rPr lang="hu-HU" sz="1400" b="1" dirty="0" smtClean="0">
                <a:solidFill>
                  <a:srgbClr val="006600"/>
                </a:solidFill>
              </a:rPr>
              <a:t>Greenpeace Magyarország Egyesület - Bicske - 2016. 04. 07.</a:t>
            </a:r>
            <a:endParaRPr lang="en-US" sz="1400" b="1" dirty="0" smtClean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51" name="Rectangle 6"/>
          <p:cNvSpPr>
            <a:spLocks noChangeArrowheads="1"/>
          </p:cNvSpPr>
          <p:nvPr/>
        </p:nvSpPr>
        <p:spPr bwMode="auto">
          <a:xfrm>
            <a:off x="-180975" y="-963613"/>
            <a:ext cx="9577388" cy="14398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80000"/>
              </a:lnSpc>
              <a:spcBef>
                <a:spcPct val="20000"/>
              </a:spcBef>
            </a:pPr>
            <a:endParaRPr lang="hu-HU" b="0"/>
          </a:p>
        </p:txBody>
      </p:sp>
      <p:pic>
        <p:nvPicPr>
          <p:cNvPr id="2052" name="Picture 7" descr="anp3"/>
          <p:cNvPicPr>
            <a:picLocks noChangeAspect="1" noChangeArrowheads="1"/>
          </p:cNvPicPr>
          <p:nvPr/>
        </p:nvPicPr>
        <p:blipFill>
          <a:blip r:embed="rId2" cstate="print"/>
          <a:srcRect l="844" r="4218"/>
          <a:stretch>
            <a:fillRect/>
          </a:stretch>
        </p:blipFill>
        <p:spPr bwMode="auto">
          <a:xfrm>
            <a:off x="395536" y="548680"/>
            <a:ext cx="8424862" cy="549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2760" name="Rectangle 8"/>
          <p:cNvSpPr>
            <a:spLocks noChangeArrowheads="1"/>
          </p:cNvSpPr>
          <p:nvPr/>
        </p:nvSpPr>
        <p:spPr bwMode="auto">
          <a:xfrm>
            <a:off x="1476375" y="5157788"/>
            <a:ext cx="3879850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tabLst>
                <a:tab pos="538163" algn="l"/>
              </a:tabLst>
              <a:defRPr/>
            </a:pPr>
            <a:endParaRPr lang="en-US" dirty="0">
              <a:solidFill>
                <a:srgbClr val="EDFFE7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202761" name="Rectangle 9"/>
          <p:cNvSpPr>
            <a:spLocks noChangeArrowheads="1"/>
          </p:cNvSpPr>
          <p:nvPr/>
        </p:nvSpPr>
        <p:spPr bwMode="auto">
          <a:xfrm>
            <a:off x="357158" y="2214554"/>
            <a:ext cx="8501122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tabLst>
                <a:tab pos="538163" algn="l"/>
              </a:tabLst>
              <a:defRPr/>
            </a:pPr>
            <a:r>
              <a:rPr lang="hu-HU" sz="2400" b="1" dirty="0" smtClean="0">
                <a:solidFill>
                  <a:srgbClr val="002060"/>
                </a:solidFill>
              </a:rPr>
              <a:t>Állami földprivatizáció – intézményesített földrablás: Földárverések Fejér megyében</a:t>
            </a:r>
            <a:r>
              <a:rPr lang="hu-H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hu-H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hu-H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hu-H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en-US" sz="2000" i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02767" name="Rectangle 15"/>
          <p:cNvSpPr>
            <a:spLocks noChangeArrowheads="1"/>
          </p:cNvSpPr>
          <p:nvPr/>
        </p:nvSpPr>
        <p:spPr bwMode="auto">
          <a:xfrm>
            <a:off x="2714612" y="785794"/>
            <a:ext cx="5929326" cy="58477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indent="180975" algn="ctr" eaLnBrk="0" hangingPunct="0">
              <a:defRPr/>
            </a:pPr>
            <a:r>
              <a:rPr lang="hu-HU" b="1" i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„</a:t>
            </a:r>
            <a:r>
              <a:rPr lang="hu-HU" sz="1400" b="1" i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Város és vidéke közös sorson osztoznak, a vidék gerince pedig a mezőgazdaság.” (Vidéki Térségek Európai Kartája, 1996</a:t>
            </a:r>
            <a:r>
              <a:rPr lang="hu-HU" sz="1400" b="1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)</a:t>
            </a:r>
          </a:p>
        </p:txBody>
      </p:sp>
      <p:grpSp>
        <p:nvGrpSpPr>
          <p:cNvPr id="2" name="Csoportba foglalás 15"/>
          <p:cNvGrpSpPr>
            <a:grpSpLocks/>
          </p:cNvGrpSpPr>
          <p:nvPr/>
        </p:nvGrpSpPr>
        <p:grpSpPr bwMode="auto">
          <a:xfrm>
            <a:off x="-433388" y="6092825"/>
            <a:ext cx="9577388" cy="1368425"/>
            <a:chOff x="-433388" y="6092825"/>
            <a:chExt cx="9577388" cy="1368425"/>
          </a:xfrm>
        </p:grpSpPr>
        <p:sp>
          <p:nvSpPr>
            <p:cNvPr id="2058" name="Rectangle 12"/>
            <p:cNvSpPr>
              <a:spLocks noChangeArrowheads="1"/>
            </p:cNvSpPr>
            <p:nvPr/>
          </p:nvSpPr>
          <p:spPr bwMode="auto">
            <a:xfrm>
              <a:off x="1403648" y="6092825"/>
              <a:ext cx="7416824" cy="765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>
                <a:lnSpc>
                  <a:spcPct val="80000"/>
                </a:lnSpc>
                <a:spcBef>
                  <a:spcPct val="20000"/>
                </a:spcBef>
              </a:pPr>
              <a:r>
                <a:rPr lang="hu-HU" sz="1200" b="0" dirty="0" smtClean="0">
                  <a:latin typeface="Arial" pitchFamily="34" charset="0"/>
                  <a:cs typeface="Arial" pitchFamily="34" charset="0"/>
                </a:rPr>
                <a:t>Prof. Dr. Ángyán József ny</a:t>
              </a:r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. </a:t>
              </a:r>
              <a:r>
                <a:rPr lang="hu-HU" sz="1200" b="0" dirty="0" smtClean="0">
                  <a:latin typeface="Arial" pitchFamily="34" charset="0"/>
                  <a:cs typeface="Arial" pitchFamily="34" charset="0"/>
                </a:rPr>
                <a:t>egyetemi tanár, az MTA doktora</a:t>
              </a:r>
            </a:p>
            <a:p>
              <a:pPr>
                <a:lnSpc>
                  <a:spcPct val="80000"/>
                </a:lnSpc>
                <a:spcBef>
                  <a:spcPct val="20000"/>
                </a:spcBef>
              </a:pPr>
              <a:r>
                <a:rPr lang="hu-HU" sz="1200" b="0" dirty="0" smtClean="0">
                  <a:latin typeface="Arial" pitchFamily="34" charset="0"/>
                  <a:cs typeface="Arial" pitchFamily="34" charset="0"/>
                </a:rPr>
                <a:t>Szent </a:t>
              </a:r>
              <a:r>
                <a:rPr lang="hu-HU" sz="1200" b="0" dirty="0">
                  <a:latin typeface="Arial" pitchFamily="34" charset="0"/>
                  <a:cs typeface="Arial" pitchFamily="34" charset="0"/>
                </a:rPr>
                <a:t>István Egyetem, Környezet- és Tájgazdálkodási Intézet, </a:t>
              </a:r>
              <a:endParaRPr lang="hu-HU" sz="1200" b="0" dirty="0" smtClean="0">
                <a:latin typeface="Arial" pitchFamily="34" charset="0"/>
                <a:cs typeface="Arial" pitchFamily="34" charset="0"/>
              </a:endParaRPr>
            </a:p>
            <a:p>
              <a:pPr>
                <a:lnSpc>
                  <a:spcPct val="80000"/>
                </a:lnSpc>
                <a:spcBef>
                  <a:spcPct val="20000"/>
                </a:spcBef>
              </a:pPr>
              <a:r>
                <a:rPr lang="hu-HU" sz="1200" b="0" dirty="0" smtClean="0">
                  <a:latin typeface="Arial" pitchFamily="34" charset="0"/>
                  <a:cs typeface="Arial" pitchFamily="34" charset="0"/>
                </a:rPr>
                <a:t>2103 </a:t>
              </a:r>
              <a:r>
                <a:rPr lang="hu-HU" sz="1200" b="0" dirty="0">
                  <a:latin typeface="Arial" pitchFamily="34" charset="0"/>
                  <a:cs typeface="Arial" pitchFamily="34" charset="0"/>
                </a:rPr>
                <a:t>Gödöllő, Páter K. u. </a:t>
              </a:r>
              <a:r>
                <a:rPr lang="hu-HU" sz="1200" b="0" dirty="0" smtClean="0">
                  <a:latin typeface="Arial" pitchFamily="34" charset="0"/>
                  <a:cs typeface="Arial" pitchFamily="34" charset="0"/>
                </a:rPr>
                <a:t>1., E-mail</a:t>
              </a:r>
              <a:r>
                <a:rPr lang="hu-HU" sz="1200" b="0" dirty="0">
                  <a:latin typeface="Arial" pitchFamily="34" charset="0"/>
                  <a:cs typeface="Arial" pitchFamily="34" charset="0"/>
                </a:rPr>
                <a:t>: </a:t>
              </a:r>
              <a:r>
                <a:rPr lang="hu-HU" sz="1200" b="0" dirty="0" smtClean="0">
                  <a:latin typeface="Arial" pitchFamily="34" charset="0"/>
                  <a:cs typeface="Arial" pitchFamily="34" charset="0"/>
                  <a:hlinkClick r:id="rId3"/>
                </a:rPr>
                <a:t>drangyanj@gmail.com</a:t>
              </a:r>
              <a:endParaRPr lang="en-US" sz="1200" b="0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059" name="Picture 13" descr="SZIE_KTI_log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95536" y="6103938"/>
              <a:ext cx="792088" cy="754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60" name="Rectangle 14"/>
            <p:cNvSpPr>
              <a:spLocks noChangeArrowheads="1"/>
            </p:cNvSpPr>
            <p:nvPr/>
          </p:nvSpPr>
          <p:spPr bwMode="auto">
            <a:xfrm>
              <a:off x="-433388" y="6092825"/>
              <a:ext cx="9577388" cy="13684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</a:pPr>
              <a:endParaRPr lang="hu-HU" b="0"/>
            </a:p>
          </p:txBody>
        </p:sp>
      </p:grpSp>
      <p:sp>
        <p:nvSpPr>
          <p:cNvPr id="12" name="Szövegdoboz 11"/>
          <p:cNvSpPr txBox="1"/>
          <p:nvPr/>
        </p:nvSpPr>
        <p:spPr>
          <a:xfrm>
            <a:off x="714348" y="5357826"/>
            <a:ext cx="7929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„Akié a föld, azé az ország!”Wass </a:t>
            </a:r>
            <a:r>
              <a:rPr lang="hu-HU" sz="1400" b="1" dirty="0" smtClean="0">
                <a:solidFill>
                  <a:schemeClr val="bg1"/>
                </a:solidFill>
              </a:rPr>
              <a:t>Albert</a:t>
            </a:r>
            <a:r>
              <a:rPr lang="hu-HU" b="1" dirty="0" smtClean="0">
                <a:solidFill>
                  <a:schemeClr val="bg1"/>
                </a:solidFill>
              </a:rPr>
              <a:t> (1974): Kard és kasza (1. kötet, 400. oldal)</a:t>
            </a:r>
            <a:r>
              <a:rPr lang="hu-HU" dirty="0" smtClean="0">
                <a:solidFill>
                  <a:schemeClr val="bg1"/>
                </a:solidFill>
              </a:rPr>
              <a:t>  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4214810" y="3714752"/>
            <a:ext cx="45720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hu-HU" b="1" dirty="0" smtClean="0">
                <a:solidFill>
                  <a:srgbClr val="FFFF00"/>
                </a:solidFill>
              </a:rPr>
              <a:t>A háttér: értékek és érdekek ütközése</a:t>
            </a:r>
          </a:p>
          <a:p>
            <a:pPr>
              <a:buFont typeface="Wingdings" pitchFamily="2" charset="2"/>
              <a:buChar char="Ø"/>
            </a:pPr>
            <a:r>
              <a:rPr lang="hu-HU" b="1" dirty="0" smtClean="0">
                <a:solidFill>
                  <a:srgbClr val="FFFF00"/>
                </a:solidFill>
              </a:rPr>
              <a:t> A földárverések megyei eredményei (2015)</a:t>
            </a:r>
          </a:p>
          <a:p>
            <a:pPr>
              <a:buFont typeface="Wingdings" pitchFamily="2" charset="2"/>
              <a:buChar char="Ø"/>
            </a:pPr>
            <a:r>
              <a:rPr lang="hu-HU" b="1" dirty="0" smtClean="0">
                <a:solidFill>
                  <a:srgbClr val="FFFF00"/>
                </a:solidFill>
              </a:rPr>
              <a:t> Teendők és esélyek</a:t>
            </a:r>
            <a:endParaRPr lang="hu-HU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27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27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767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476250"/>
          </a:xfrm>
        </p:spPr>
        <p:txBody>
          <a:bodyPr>
            <a:noAutofit/>
          </a:bodyPr>
          <a:lstStyle/>
          <a:p>
            <a:r>
              <a:rPr lang="hu-HU" sz="1400" b="1" dirty="0" smtClean="0">
                <a:solidFill>
                  <a:srgbClr val="006600"/>
                </a:solidFill>
              </a:rPr>
              <a:t>Földfórum – Bicske – 2016. 04. 07.</a:t>
            </a:r>
            <a:br>
              <a:rPr lang="hu-HU" sz="1400" b="1" dirty="0" smtClean="0">
                <a:solidFill>
                  <a:srgbClr val="006600"/>
                </a:solidFill>
              </a:rPr>
            </a:br>
            <a:r>
              <a:rPr lang="hu-HU" sz="1400" i="1" dirty="0" smtClean="0"/>
              <a:t> </a:t>
            </a:r>
            <a:r>
              <a:rPr lang="hu-HU" sz="1400" b="1" i="1" dirty="0" smtClean="0">
                <a:solidFill>
                  <a:srgbClr val="006600"/>
                </a:solidFill>
              </a:rPr>
              <a:t>Ángyán J.: Állami földprivatizáció – intézményesített földrablás: földárverések Fejér megyében  (2015)</a:t>
            </a:r>
            <a:endParaRPr lang="en-US" sz="1400" b="1" dirty="0" smtClean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51" name="Rectangle 6"/>
          <p:cNvSpPr>
            <a:spLocks noChangeArrowheads="1"/>
          </p:cNvSpPr>
          <p:nvPr/>
        </p:nvSpPr>
        <p:spPr bwMode="auto">
          <a:xfrm>
            <a:off x="-180975" y="-963613"/>
            <a:ext cx="9577388" cy="14398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80000"/>
              </a:lnSpc>
              <a:spcBef>
                <a:spcPct val="20000"/>
              </a:spcBef>
            </a:pPr>
            <a:endParaRPr lang="hu-HU" b="0"/>
          </a:p>
        </p:txBody>
      </p:sp>
      <p:grpSp>
        <p:nvGrpSpPr>
          <p:cNvPr id="2" name="Csoportba foglalás 15"/>
          <p:cNvGrpSpPr>
            <a:grpSpLocks/>
          </p:cNvGrpSpPr>
          <p:nvPr/>
        </p:nvGrpSpPr>
        <p:grpSpPr bwMode="auto">
          <a:xfrm>
            <a:off x="-433388" y="6092825"/>
            <a:ext cx="9577388" cy="1368425"/>
            <a:chOff x="-433388" y="6092825"/>
            <a:chExt cx="9577388" cy="1368425"/>
          </a:xfrm>
        </p:grpSpPr>
        <p:sp>
          <p:nvSpPr>
            <p:cNvPr id="2058" name="Rectangle 12"/>
            <p:cNvSpPr>
              <a:spLocks noChangeArrowheads="1"/>
            </p:cNvSpPr>
            <p:nvPr/>
          </p:nvSpPr>
          <p:spPr bwMode="auto">
            <a:xfrm>
              <a:off x="1403648" y="6092825"/>
              <a:ext cx="7416824" cy="765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>
                <a:lnSpc>
                  <a:spcPct val="80000"/>
                </a:lnSpc>
                <a:spcBef>
                  <a:spcPct val="20000"/>
                </a:spcBef>
              </a:pPr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Prof. Dr. Ángyán József ny. egyetemi tanár, az MTA doktora</a:t>
              </a:r>
            </a:p>
            <a:p>
              <a:pPr>
                <a:lnSpc>
                  <a:spcPct val="80000"/>
                </a:lnSpc>
                <a:spcBef>
                  <a:spcPct val="20000"/>
                </a:spcBef>
              </a:pPr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Szent István Egyetem, Környezet- és Tájgazdálkodási Intézet, </a:t>
              </a:r>
            </a:p>
            <a:p>
              <a:pPr>
                <a:lnSpc>
                  <a:spcPct val="80000"/>
                </a:lnSpc>
                <a:spcBef>
                  <a:spcPct val="20000"/>
                </a:spcBef>
              </a:pPr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2103 Gödöllő, Páter K. u. 1., E-mail: </a:t>
              </a:r>
              <a:r>
                <a:rPr lang="hu-HU" sz="1200" dirty="0" smtClean="0">
                  <a:latin typeface="Arial" pitchFamily="34" charset="0"/>
                  <a:cs typeface="Arial" pitchFamily="34" charset="0"/>
                  <a:hlinkClick r:id="rId2"/>
                </a:rPr>
                <a:t>drangyanj@gmail.com</a:t>
              </a:r>
              <a:endParaRPr lang="en-US" sz="1200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059" name="Picture 13" descr="SZIE_KTI_logo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5536" y="6103938"/>
              <a:ext cx="792088" cy="754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60" name="Rectangle 14"/>
            <p:cNvSpPr>
              <a:spLocks noChangeArrowheads="1"/>
            </p:cNvSpPr>
            <p:nvPr/>
          </p:nvSpPr>
          <p:spPr bwMode="auto">
            <a:xfrm>
              <a:off x="-433388" y="6092825"/>
              <a:ext cx="9577388" cy="13684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</a:pPr>
              <a:endParaRPr lang="hu-HU" b="0"/>
            </a:p>
          </p:txBody>
        </p:sp>
      </p:grpSp>
      <p:sp>
        <p:nvSpPr>
          <p:cNvPr id="8" name="Szövegdoboz 7"/>
          <p:cNvSpPr txBox="1"/>
          <p:nvPr/>
        </p:nvSpPr>
        <p:spPr>
          <a:xfrm>
            <a:off x="0" y="904976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Az </a:t>
            </a:r>
            <a:r>
              <a:rPr lang="hu-HU" sz="1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országosan</a:t>
            </a:r>
            <a:r>
              <a:rPr lang="hu-HU" sz="1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eladásra szánt állami mezőgazdasági területek sarokszámai</a:t>
            </a:r>
            <a:endParaRPr lang="hu-HU" sz="1400" dirty="0"/>
          </a:p>
        </p:txBody>
      </p:sp>
      <p:graphicFrame>
        <p:nvGraphicFramePr>
          <p:cNvPr id="10" name="Táblázat 9"/>
          <p:cNvGraphicFramePr>
            <a:graphicFrameLocks noGrp="1"/>
          </p:cNvGraphicFramePr>
          <p:nvPr/>
        </p:nvGraphicFramePr>
        <p:xfrm>
          <a:off x="571472" y="1714488"/>
          <a:ext cx="8001056" cy="1520136"/>
        </p:xfrm>
        <a:graphic>
          <a:graphicData uri="http://schemas.openxmlformats.org/drawingml/2006/table">
            <a:tbl>
              <a:tblPr/>
              <a:tblGrid>
                <a:gridCol w="2928958"/>
                <a:gridCol w="1106973"/>
                <a:gridCol w="778864"/>
                <a:gridCol w="1114559"/>
                <a:gridCol w="785818"/>
                <a:gridCol w="1285884"/>
              </a:tblGrid>
              <a:tr h="270342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Birtoktest méretkategóriák</a:t>
                      </a:r>
                      <a:endParaRPr lang="hu-H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540" marR="605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Birtoktestek</a:t>
                      </a:r>
                      <a:endParaRPr lang="hu-H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540" marR="605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 marL="60540" marR="605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40" marR="605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434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száma</a:t>
                      </a:r>
                      <a:endParaRPr lang="hu-H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540" marR="605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összterülete </a:t>
                      </a:r>
                    </a:p>
                  </a:txBody>
                  <a:tcPr marL="60540" marR="605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átlagmérete</a:t>
                      </a:r>
                      <a:endParaRPr lang="hu-H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540" marR="605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806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40" marR="605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(1000 db)</a:t>
                      </a:r>
                    </a:p>
                  </a:txBody>
                  <a:tcPr marL="60540" marR="605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(%)</a:t>
                      </a:r>
                      <a:endParaRPr lang="hu-HU" sz="1600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540" marR="605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(1000 ha)</a:t>
                      </a:r>
                      <a:endParaRPr lang="hu-HU" sz="16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540" marR="605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(%)</a:t>
                      </a:r>
                      <a:endParaRPr lang="hu-HU" sz="1600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540" marR="605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hu-HU" sz="16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(ha/db)</a:t>
                      </a:r>
                      <a:endParaRPr lang="hu-H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540" marR="605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8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r>
                        <a:rPr lang="hu-H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.)  3 hektár alatti</a:t>
                      </a:r>
                      <a:endParaRPr lang="hu-H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540" marR="605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40</a:t>
                      </a:r>
                      <a:endParaRPr lang="hu-H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540" marR="605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77</a:t>
                      </a:r>
                      <a:endParaRPr lang="hu-HU" sz="1600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540" marR="605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50</a:t>
                      </a:r>
                      <a:endParaRPr lang="hu-H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540" marR="605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13</a:t>
                      </a:r>
                      <a:endParaRPr lang="hu-HU" sz="1600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540" marR="605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1,3</a:t>
                      </a:r>
                      <a:endParaRPr lang="hu-H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540" marR="605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8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  <a:r>
                        <a:rPr lang="hu-H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.)  3 hektár fölötti</a:t>
                      </a:r>
                      <a:endParaRPr lang="hu-H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540" marR="605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</a:t>
                      </a:r>
                      <a:endParaRPr lang="hu-H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540" marR="605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23</a:t>
                      </a:r>
                      <a:endParaRPr lang="hu-HU" sz="1600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540" marR="605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330</a:t>
                      </a:r>
                      <a:endParaRPr lang="hu-H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540" marR="605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87</a:t>
                      </a:r>
                      <a:endParaRPr lang="hu-HU" sz="1600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540" marR="605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27,5</a:t>
                      </a:r>
                      <a:endParaRPr lang="hu-H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540" marR="605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8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Összesen</a:t>
                      </a:r>
                      <a:endParaRPr lang="hu-H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540" marR="605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52</a:t>
                      </a:r>
                      <a:endParaRPr lang="hu-H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540" marR="605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</a:t>
                      </a:r>
                      <a:endParaRPr lang="hu-HU" sz="1600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540" marR="605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380</a:t>
                      </a:r>
                      <a:endParaRPr lang="hu-H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540" marR="605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100,0</a:t>
                      </a:r>
                      <a:endParaRPr lang="hu-HU" sz="1600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540" marR="605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7,3</a:t>
                      </a:r>
                      <a:endParaRPr lang="hu-H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540" marR="605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476250"/>
          </a:xfrm>
        </p:spPr>
        <p:txBody>
          <a:bodyPr>
            <a:noAutofit/>
          </a:bodyPr>
          <a:lstStyle/>
          <a:p>
            <a:r>
              <a:rPr lang="hu-HU" sz="1400" b="1" dirty="0" smtClean="0">
                <a:solidFill>
                  <a:srgbClr val="006600"/>
                </a:solidFill>
              </a:rPr>
              <a:t>Földfórum – Bicske – 2016. 04. 07.</a:t>
            </a:r>
            <a:br>
              <a:rPr lang="hu-HU" sz="1400" b="1" dirty="0" smtClean="0">
                <a:solidFill>
                  <a:srgbClr val="006600"/>
                </a:solidFill>
              </a:rPr>
            </a:br>
            <a:r>
              <a:rPr lang="hu-HU" sz="1400" i="1" dirty="0" smtClean="0"/>
              <a:t> </a:t>
            </a:r>
            <a:r>
              <a:rPr lang="hu-HU" sz="1400" b="1" i="1" dirty="0" smtClean="0">
                <a:solidFill>
                  <a:srgbClr val="006600"/>
                </a:solidFill>
              </a:rPr>
              <a:t>Ángyán J.: Állami földprivatizáció – intézményesített földrablás: földárverések Fejér megyében  (2015)  </a:t>
            </a:r>
            <a:endParaRPr lang="en-US" sz="1400" b="1" dirty="0" smtClean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51" name="Rectangle 6"/>
          <p:cNvSpPr>
            <a:spLocks noChangeArrowheads="1"/>
          </p:cNvSpPr>
          <p:nvPr/>
        </p:nvSpPr>
        <p:spPr bwMode="auto">
          <a:xfrm>
            <a:off x="-180975" y="-963613"/>
            <a:ext cx="9577388" cy="14398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80000"/>
              </a:lnSpc>
              <a:spcBef>
                <a:spcPct val="20000"/>
              </a:spcBef>
            </a:pPr>
            <a:endParaRPr lang="hu-HU" b="0"/>
          </a:p>
        </p:txBody>
      </p:sp>
      <p:grpSp>
        <p:nvGrpSpPr>
          <p:cNvPr id="2" name="Csoportba foglalás 15"/>
          <p:cNvGrpSpPr>
            <a:grpSpLocks/>
          </p:cNvGrpSpPr>
          <p:nvPr/>
        </p:nvGrpSpPr>
        <p:grpSpPr bwMode="auto">
          <a:xfrm>
            <a:off x="-433388" y="6092825"/>
            <a:ext cx="9577388" cy="1368425"/>
            <a:chOff x="-433388" y="6092825"/>
            <a:chExt cx="9577388" cy="1368425"/>
          </a:xfrm>
        </p:grpSpPr>
        <p:sp>
          <p:nvSpPr>
            <p:cNvPr id="2058" name="Rectangle 12"/>
            <p:cNvSpPr>
              <a:spLocks noChangeArrowheads="1"/>
            </p:cNvSpPr>
            <p:nvPr/>
          </p:nvSpPr>
          <p:spPr bwMode="auto">
            <a:xfrm>
              <a:off x="1403648" y="6092825"/>
              <a:ext cx="7416824" cy="765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>
                <a:lnSpc>
                  <a:spcPct val="80000"/>
                </a:lnSpc>
                <a:spcBef>
                  <a:spcPct val="20000"/>
                </a:spcBef>
              </a:pPr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Prof. Dr. Ángyán József ny. egyetemi tanár, az MTA doktora</a:t>
              </a:r>
            </a:p>
            <a:p>
              <a:pPr>
                <a:lnSpc>
                  <a:spcPct val="80000"/>
                </a:lnSpc>
                <a:spcBef>
                  <a:spcPct val="20000"/>
                </a:spcBef>
              </a:pPr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Szent István Egyetem, Környezet- és Tájgazdálkodási Intézet, </a:t>
              </a:r>
            </a:p>
            <a:p>
              <a:pPr>
                <a:lnSpc>
                  <a:spcPct val="80000"/>
                </a:lnSpc>
                <a:spcBef>
                  <a:spcPct val="20000"/>
                </a:spcBef>
              </a:pPr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2103 Gödöllő, Páter K. u. 1., E-mail: </a:t>
              </a:r>
              <a:r>
                <a:rPr lang="hu-HU" sz="1200" dirty="0" smtClean="0">
                  <a:latin typeface="Arial" pitchFamily="34" charset="0"/>
                  <a:cs typeface="Arial" pitchFamily="34" charset="0"/>
                  <a:hlinkClick r:id="rId2"/>
                </a:rPr>
                <a:t>drangyanj@gmail.com</a:t>
              </a:r>
              <a:endParaRPr lang="en-US" sz="1200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059" name="Picture 13" descr="SZIE_KTI_logo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5536" y="6103938"/>
              <a:ext cx="792088" cy="754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60" name="Rectangle 14"/>
            <p:cNvSpPr>
              <a:spLocks noChangeArrowheads="1"/>
            </p:cNvSpPr>
            <p:nvPr/>
          </p:nvSpPr>
          <p:spPr bwMode="auto">
            <a:xfrm>
              <a:off x="-433388" y="6092825"/>
              <a:ext cx="9577388" cy="13684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</a:pPr>
              <a:endParaRPr lang="hu-HU" b="0"/>
            </a:p>
          </p:txBody>
        </p:sp>
      </p:grpSp>
      <p:sp>
        <p:nvSpPr>
          <p:cNvPr id="8" name="Szövegdoboz 7"/>
          <p:cNvSpPr txBox="1"/>
          <p:nvPr/>
        </p:nvSpPr>
        <p:spPr>
          <a:xfrm>
            <a:off x="0" y="571480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Az 1. állami földprivatizációs hullám (2015. 11.15 – 22015. 12. 31.) megyénkénti sarokszámai</a:t>
            </a:r>
            <a:endParaRPr lang="hu-HU" sz="14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Táblázat 10"/>
          <p:cNvGraphicFramePr>
            <a:graphicFrameLocks noGrp="1"/>
          </p:cNvGraphicFramePr>
          <p:nvPr/>
        </p:nvGraphicFramePr>
        <p:xfrm>
          <a:off x="214280" y="928668"/>
          <a:ext cx="8786876" cy="5072103"/>
        </p:xfrm>
        <a:graphic>
          <a:graphicData uri="http://schemas.openxmlformats.org/drawingml/2006/table">
            <a:tbl>
              <a:tblPr/>
              <a:tblGrid>
                <a:gridCol w="3436207"/>
                <a:gridCol w="1248617"/>
                <a:gridCol w="1249874"/>
                <a:gridCol w="1426089"/>
                <a:gridCol w="1426089"/>
              </a:tblGrid>
              <a:tr h="211221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b="1" dirty="0">
                          <a:latin typeface="Times New Roman"/>
                          <a:ea typeface="Calibri"/>
                          <a:cs typeface="Times New Roman"/>
                        </a:rPr>
                        <a:t>Megyék</a:t>
                      </a:r>
                      <a:endParaRPr lang="hu-H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b="1" dirty="0">
                          <a:latin typeface="Times New Roman"/>
                          <a:ea typeface="Calibri"/>
                          <a:cs typeface="Times New Roman"/>
                        </a:rPr>
                        <a:t>Meghirdetett</a:t>
                      </a:r>
                      <a:endParaRPr lang="hu-H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b="1">
                          <a:latin typeface="Times New Roman"/>
                          <a:ea typeface="Calibri"/>
                          <a:cs typeface="Times New Roman"/>
                        </a:rPr>
                        <a:t>Elárverezett</a:t>
                      </a:r>
                      <a:endParaRPr lang="hu-H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425241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b="1" dirty="0">
                          <a:latin typeface="Times New Roman"/>
                          <a:ea typeface="Calibri"/>
                          <a:cs typeface="Times New Roman"/>
                        </a:rPr>
                        <a:t>birtoktest</a:t>
                      </a:r>
                      <a:endParaRPr lang="hu-H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b="1" dirty="0">
                          <a:latin typeface="Times New Roman"/>
                          <a:ea typeface="Calibri"/>
                          <a:cs typeface="Times New Roman"/>
                        </a:rPr>
                        <a:t>db</a:t>
                      </a:r>
                      <a:endParaRPr lang="hu-H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b="1" dirty="0">
                          <a:latin typeface="Times New Roman"/>
                          <a:ea typeface="Calibri"/>
                          <a:cs typeface="Times New Roman"/>
                        </a:rPr>
                        <a:t>terület</a:t>
                      </a:r>
                      <a:endParaRPr lang="hu-H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b="1" dirty="0">
                          <a:latin typeface="Times New Roman"/>
                          <a:ea typeface="Calibri"/>
                          <a:cs typeface="Times New Roman"/>
                        </a:rPr>
                        <a:t>ha</a:t>
                      </a:r>
                      <a:endParaRPr lang="hu-H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b="1" dirty="0">
                          <a:latin typeface="Times New Roman"/>
                          <a:ea typeface="Calibri"/>
                          <a:cs typeface="Times New Roman"/>
                        </a:rPr>
                        <a:t>birtoktest</a:t>
                      </a:r>
                      <a:endParaRPr lang="hu-H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b="1" dirty="0">
                          <a:latin typeface="Times New Roman"/>
                          <a:ea typeface="Calibri"/>
                          <a:cs typeface="Times New Roman"/>
                        </a:rPr>
                        <a:t>db</a:t>
                      </a:r>
                      <a:endParaRPr lang="hu-H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b="1" dirty="0">
                          <a:latin typeface="Times New Roman"/>
                          <a:ea typeface="Calibri"/>
                          <a:cs typeface="Times New Roman"/>
                        </a:rPr>
                        <a:t>terület</a:t>
                      </a:r>
                      <a:endParaRPr lang="hu-H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b="1" dirty="0">
                          <a:latin typeface="Times New Roman"/>
                          <a:ea typeface="Calibri"/>
                          <a:cs typeface="Times New Roman"/>
                        </a:rPr>
                        <a:t>ha</a:t>
                      </a:r>
                      <a:endParaRPr lang="hu-H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22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latin typeface="Times New Roman"/>
                          <a:ea typeface="Calibri"/>
                          <a:cs typeface="Times New Roman"/>
                        </a:rPr>
                        <a:t>  1. Bács-Kiskun </a:t>
                      </a:r>
                      <a:endParaRPr lang="hu-H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21815" algn="l"/>
                        </a:tabLst>
                      </a:pPr>
                      <a:r>
                        <a:rPr lang="hu-HU" sz="1200">
                          <a:latin typeface="Times New Roman"/>
                          <a:ea typeface="Calibri"/>
                          <a:cs typeface="Times New Roman"/>
                        </a:rPr>
                        <a:t>579</a:t>
                      </a:r>
                      <a:endParaRPr lang="hu-H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latin typeface="Times New Roman"/>
                          <a:ea typeface="Calibri"/>
                          <a:cs typeface="Times New Roman"/>
                        </a:rPr>
                        <a:t>8.408</a:t>
                      </a:r>
                      <a:endParaRPr lang="hu-H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latin typeface="Times New Roman"/>
                          <a:ea typeface="Calibri"/>
                          <a:cs typeface="Times New Roman"/>
                        </a:rPr>
                        <a:t>448</a:t>
                      </a:r>
                      <a:endParaRPr lang="hu-H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latin typeface="Times New Roman"/>
                          <a:ea typeface="Calibri"/>
                          <a:cs typeface="Times New Roman"/>
                        </a:rPr>
                        <a:t>6.338</a:t>
                      </a:r>
                      <a:endParaRPr lang="hu-H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22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latin typeface="Times New Roman"/>
                          <a:ea typeface="Calibri"/>
                          <a:cs typeface="Times New Roman"/>
                        </a:rPr>
                        <a:t>  2. Baranya </a:t>
                      </a:r>
                      <a:endParaRPr lang="hu-H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21815" algn="l"/>
                        </a:tabLst>
                      </a:pPr>
                      <a:r>
                        <a:rPr lang="hu-HU" sz="1200">
                          <a:latin typeface="Times New Roman"/>
                          <a:ea typeface="Calibri"/>
                          <a:cs typeface="Times New Roman"/>
                        </a:rPr>
                        <a:t>474</a:t>
                      </a:r>
                      <a:endParaRPr lang="hu-H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latin typeface="Times New Roman"/>
                          <a:ea typeface="Calibri"/>
                          <a:cs typeface="Times New Roman"/>
                        </a:rPr>
                        <a:t>8.089</a:t>
                      </a:r>
                      <a:endParaRPr lang="hu-H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latin typeface="Times New Roman"/>
                          <a:ea typeface="Calibri"/>
                          <a:cs typeface="Times New Roman"/>
                        </a:rPr>
                        <a:t>365</a:t>
                      </a:r>
                      <a:endParaRPr lang="hu-H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latin typeface="Times New Roman"/>
                          <a:ea typeface="Calibri"/>
                          <a:cs typeface="Times New Roman"/>
                        </a:rPr>
                        <a:t>6.417</a:t>
                      </a:r>
                      <a:endParaRPr lang="hu-H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22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latin typeface="Times New Roman"/>
                          <a:ea typeface="Calibri"/>
                          <a:cs typeface="Times New Roman"/>
                        </a:rPr>
                        <a:t>  3. Békés </a:t>
                      </a:r>
                      <a:endParaRPr lang="hu-H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latin typeface="Times New Roman"/>
                          <a:ea typeface="Calibri"/>
                          <a:cs typeface="Times New Roman"/>
                        </a:rPr>
                        <a:t>819</a:t>
                      </a:r>
                      <a:endParaRPr lang="hu-H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latin typeface="Times New Roman"/>
                          <a:ea typeface="Calibri"/>
                          <a:cs typeface="Times New Roman"/>
                        </a:rPr>
                        <a:t>17.628</a:t>
                      </a:r>
                      <a:endParaRPr lang="hu-H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latin typeface="Times New Roman"/>
                          <a:ea typeface="Calibri"/>
                          <a:cs typeface="Times New Roman"/>
                        </a:rPr>
                        <a:t>418</a:t>
                      </a:r>
                      <a:endParaRPr lang="hu-H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latin typeface="Times New Roman"/>
                          <a:ea typeface="Calibri"/>
                          <a:cs typeface="Times New Roman"/>
                        </a:rPr>
                        <a:t>8.002</a:t>
                      </a:r>
                      <a:endParaRPr lang="hu-H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22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latin typeface="Times New Roman"/>
                          <a:ea typeface="Calibri"/>
                          <a:cs typeface="Times New Roman"/>
                        </a:rPr>
                        <a:t>  4. Borsod-Abaúj-Zemplén </a:t>
                      </a:r>
                      <a:endParaRPr lang="hu-H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latin typeface="Times New Roman"/>
                          <a:ea typeface="Calibri"/>
                          <a:cs typeface="Times New Roman"/>
                        </a:rPr>
                        <a:t>635</a:t>
                      </a:r>
                      <a:endParaRPr lang="hu-H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latin typeface="Times New Roman"/>
                          <a:ea typeface="Calibri"/>
                          <a:cs typeface="Times New Roman"/>
                        </a:rPr>
                        <a:t>10.294</a:t>
                      </a:r>
                      <a:endParaRPr lang="hu-H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latin typeface="Times New Roman"/>
                          <a:ea typeface="Calibri"/>
                          <a:cs typeface="Times New Roman"/>
                        </a:rPr>
                        <a:t>438</a:t>
                      </a:r>
                      <a:endParaRPr lang="hu-H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latin typeface="Times New Roman"/>
                          <a:ea typeface="Calibri"/>
                          <a:cs typeface="Times New Roman"/>
                        </a:rPr>
                        <a:t>7.179</a:t>
                      </a:r>
                      <a:endParaRPr lang="hu-H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22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latin typeface="Times New Roman"/>
                          <a:ea typeface="Calibri"/>
                          <a:cs typeface="Times New Roman"/>
                        </a:rPr>
                        <a:t>  5. Csongrád</a:t>
                      </a:r>
                      <a:endParaRPr lang="hu-H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latin typeface="Times New Roman"/>
                          <a:ea typeface="Calibri"/>
                          <a:cs typeface="Times New Roman"/>
                        </a:rPr>
                        <a:t>607</a:t>
                      </a:r>
                      <a:endParaRPr lang="hu-H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latin typeface="Times New Roman"/>
                          <a:ea typeface="Calibri"/>
                          <a:cs typeface="Times New Roman"/>
                        </a:rPr>
                        <a:t>11.307</a:t>
                      </a:r>
                      <a:endParaRPr lang="hu-H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latin typeface="Times New Roman"/>
                          <a:ea typeface="Calibri"/>
                          <a:cs typeface="Times New Roman"/>
                        </a:rPr>
                        <a:t>372</a:t>
                      </a:r>
                      <a:endParaRPr lang="hu-H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latin typeface="Times New Roman"/>
                          <a:ea typeface="Calibri"/>
                          <a:cs typeface="Times New Roman"/>
                        </a:rPr>
                        <a:t>7.904</a:t>
                      </a:r>
                      <a:endParaRPr lang="hu-H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22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b="1" dirty="0">
                          <a:latin typeface="Times New Roman"/>
                          <a:ea typeface="Calibri"/>
                          <a:cs typeface="Times New Roman"/>
                        </a:rPr>
                        <a:t>  6. Fejér </a:t>
                      </a:r>
                      <a:endParaRPr lang="hu-H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21815" algn="l"/>
                        </a:tabLst>
                      </a:pPr>
                      <a:r>
                        <a:rPr lang="hu-HU" sz="1200" b="1" dirty="0">
                          <a:latin typeface="Times New Roman"/>
                          <a:ea typeface="Calibri"/>
                          <a:cs typeface="Times New Roman"/>
                        </a:rPr>
                        <a:t>677</a:t>
                      </a:r>
                      <a:endParaRPr lang="hu-H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b="1" dirty="0">
                          <a:latin typeface="Times New Roman"/>
                          <a:ea typeface="Calibri"/>
                          <a:cs typeface="Times New Roman"/>
                        </a:rPr>
                        <a:t>27.162</a:t>
                      </a:r>
                      <a:endParaRPr lang="hu-H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b="1" dirty="0">
                          <a:latin typeface="Times New Roman"/>
                          <a:ea typeface="Calibri"/>
                          <a:cs typeface="Times New Roman"/>
                        </a:rPr>
                        <a:t>392</a:t>
                      </a:r>
                      <a:endParaRPr lang="hu-H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b="1" dirty="0">
                          <a:latin typeface="Times New Roman"/>
                          <a:ea typeface="Calibri"/>
                          <a:cs typeface="Times New Roman"/>
                        </a:rPr>
                        <a:t>17.072</a:t>
                      </a:r>
                      <a:endParaRPr lang="hu-H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22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b="0" dirty="0">
                          <a:latin typeface="Times New Roman"/>
                          <a:ea typeface="Calibri"/>
                          <a:cs typeface="Times New Roman"/>
                        </a:rPr>
                        <a:t>  7. Győr-Moson-Sopron </a:t>
                      </a:r>
                      <a:endParaRPr lang="hu-HU" sz="12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21815" algn="l"/>
                        </a:tabLst>
                      </a:pPr>
                      <a:r>
                        <a:rPr lang="hu-HU" sz="1200" b="0" dirty="0">
                          <a:latin typeface="Times New Roman"/>
                          <a:ea typeface="Calibri"/>
                          <a:cs typeface="Times New Roman"/>
                        </a:rPr>
                        <a:t>396</a:t>
                      </a:r>
                      <a:endParaRPr lang="hu-HU" sz="12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b="0" dirty="0">
                          <a:latin typeface="Times New Roman"/>
                          <a:ea typeface="Calibri"/>
                          <a:cs typeface="Times New Roman"/>
                        </a:rPr>
                        <a:t>11.807</a:t>
                      </a:r>
                      <a:endParaRPr lang="hu-HU" sz="12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b="0" dirty="0">
                          <a:latin typeface="Times New Roman"/>
                          <a:ea typeface="Calibri"/>
                          <a:cs typeface="Times New Roman"/>
                        </a:rPr>
                        <a:t>140</a:t>
                      </a:r>
                      <a:endParaRPr lang="hu-HU" sz="12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b="0" dirty="0">
                          <a:latin typeface="Times New Roman"/>
                          <a:ea typeface="Calibri"/>
                          <a:cs typeface="Times New Roman"/>
                        </a:rPr>
                        <a:t>4.113</a:t>
                      </a:r>
                      <a:endParaRPr lang="hu-HU" sz="12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22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latin typeface="Times New Roman"/>
                          <a:ea typeface="Calibri"/>
                          <a:cs typeface="Times New Roman"/>
                        </a:rPr>
                        <a:t>  8. Hajdú-Bihar </a:t>
                      </a:r>
                      <a:endParaRPr lang="hu-H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21815" algn="l"/>
                        </a:tabLst>
                      </a:pPr>
                      <a:r>
                        <a:rPr lang="hu-HU" sz="1200">
                          <a:latin typeface="Times New Roman"/>
                          <a:ea typeface="Calibri"/>
                          <a:cs typeface="Times New Roman"/>
                        </a:rPr>
                        <a:t>591</a:t>
                      </a:r>
                      <a:endParaRPr lang="hu-H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latin typeface="Times New Roman"/>
                          <a:ea typeface="Calibri"/>
                          <a:cs typeface="Times New Roman"/>
                        </a:rPr>
                        <a:t>12.358</a:t>
                      </a:r>
                      <a:endParaRPr lang="hu-H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latin typeface="Times New Roman"/>
                          <a:ea typeface="Calibri"/>
                          <a:cs typeface="Times New Roman"/>
                        </a:rPr>
                        <a:t>404</a:t>
                      </a:r>
                      <a:endParaRPr lang="hu-H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latin typeface="Times New Roman"/>
                          <a:ea typeface="Calibri"/>
                          <a:cs typeface="Times New Roman"/>
                        </a:rPr>
                        <a:t>8.659</a:t>
                      </a:r>
                      <a:endParaRPr lang="hu-H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22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latin typeface="Times New Roman"/>
                          <a:ea typeface="Calibri"/>
                          <a:cs typeface="Times New Roman"/>
                        </a:rPr>
                        <a:t>  9. Heves </a:t>
                      </a:r>
                      <a:endParaRPr lang="hu-H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latin typeface="Times New Roman"/>
                          <a:ea typeface="Calibri"/>
                          <a:cs typeface="Times New Roman"/>
                        </a:rPr>
                        <a:t>471</a:t>
                      </a:r>
                      <a:endParaRPr lang="hu-H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latin typeface="Times New Roman"/>
                          <a:ea typeface="Calibri"/>
                          <a:cs typeface="Times New Roman"/>
                        </a:rPr>
                        <a:t>5.172</a:t>
                      </a:r>
                      <a:endParaRPr lang="hu-H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latin typeface="Times New Roman"/>
                          <a:ea typeface="Calibri"/>
                          <a:cs typeface="Times New Roman"/>
                        </a:rPr>
                        <a:t>274</a:t>
                      </a:r>
                      <a:endParaRPr lang="hu-H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latin typeface="Times New Roman"/>
                          <a:ea typeface="Calibri"/>
                          <a:cs typeface="Times New Roman"/>
                        </a:rPr>
                        <a:t>3.257</a:t>
                      </a:r>
                      <a:endParaRPr lang="hu-H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22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latin typeface="Times New Roman"/>
                          <a:ea typeface="Calibri"/>
                          <a:cs typeface="Times New Roman"/>
                        </a:rPr>
                        <a:t>10. Jász-Nagykun-Szolnok </a:t>
                      </a:r>
                      <a:endParaRPr lang="hu-H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latin typeface="Times New Roman"/>
                          <a:ea typeface="Calibri"/>
                          <a:cs typeface="Times New Roman"/>
                        </a:rPr>
                        <a:t>1.354</a:t>
                      </a:r>
                      <a:endParaRPr lang="hu-H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latin typeface="Times New Roman"/>
                          <a:ea typeface="Calibri"/>
                          <a:cs typeface="Times New Roman"/>
                        </a:rPr>
                        <a:t>24.648</a:t>
                      </a:r>
                      <a:endParaRPr lang="hu-H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latin typeface="Times New Roman"/>
                          <a:ea typeface="Calibri"/>
                          <a:cs typeface="Times New Roman"/>
                        </a:rPr>
                        <a:t>829</a:t>
                      </a:r>
                      <a:endParaRPr lang="hu-H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latin typeface="Times New Roman"/>
                          <a:ea typeface="Calibri"/>
                          <a:cs typeface="Times New Roman"/>
                        </a:rPr>
                        <a:t>12.939</a:t>
                      </a:r>
                      <a:endParaRPr lang="hu-H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22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latin typeface="Times New Roman"/>
                          <a:ea typeface="Calibri"/>
                          <a:cs typeface="Times New Roman"/>
                        </a:rPr>
                        <a:t>11. Komárom-Esztergom </a:t>
                      </a:r>
                      <a:endParaRPr lang="hu-H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21815" algn="l"/>
                        </a:tabLst>
                      </a:pPr>
                      <a:r>
                        <a:rPr lang="hu-HU" sz="1200">
                          <a:latin typeface="Times New Roman"/>
                          <a:ea typeface="Calibri"/>
                          <a:cs typeface="Times New Roman"/>
                        </a:rPr>
                        <a:t>271</a:t>
                      </a:r>
                      <a:endParaRPr lang="hu-H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latin typeface="Times New Roman"/>
                          <a:ea typeface="Calibri"/>
                          <a:cs typeface="Times New Roman"/>
                        </a:rPr>
                        <a:t>6.757</a:t>
                      </a:r>
                      <a:endParaRPr lang="hu-H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latin typeface="Times New Roman"/>
                          <a:ea typeface="Calibri"/>
                          <a:cs typeface="Times New Roman"/>
                        </a:rPr>
                        <a:t>222</a:t>
                      </a:r>
                      <a:endParaRPr lang="hu-H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latin typeface="Times New Roman"/>
                          <a:ea typeface="Calibri"/>
                          <a:cs typeface="Times New Roman"/>
                        </a:rPr>
                        <a:t>5.771</a:t>
                      </a:r>
                      <a:endParaRPr lang="hu-H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22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latin typeface="Times New Roman"/>
                          <a:ea typeface="Calibri"/>
                          <a:cs typeface="Times New Roman"/>
                        </a:rPr>
                        <a:t>12. Nógrád </a:t>
                      </a:r>
                      <a:endParaRPr lang="hu-H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21815" algn="l"/>
                        </a:tabLst>
                      </a:pPr>
                      <a:r>
                        <a:rPr lang="hu-HU" sz="1200">
                          <a:latin typeface="Times New Roman"/>
                          <a:ea typeface="Calibri"/>
                          <a:cs typeface="Times New Roman"/>
                        </a:rPr>
                        <a:t>262</a:t>
                      </a:r>
                      <a:endParaRPr lang="hu-H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latin typeface="Times New Roman"/>
                          <a:ea typeface="Calibri"/>
                          <a:cs typeface="Times New Roman"/>
                        </a:rPr>
                        <a:t>3.224</a:t>
                      </a:r>
                      <a:endParaRPr lang="hu-H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latin typeface="Times New Roman"/>
                          <a:ea typeface="Calibri"/>
                          <a:cs typeface="Times New Roman"/>
                        </a:rPr>
                        <a:t>225</a:t>
                      </a:r>
                      <a:endParaRPr lang="hu-H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latin typeface="Times New Roman"/>
                          <a:ea typeface="Calibri"/>
                          <a:cs typeface="Times New Roman"/>
                        </a:rPr>
                        <a:t>2.881</a:t>
                      </a:r>
                      <a:endParaRPr lang="hu-H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22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latin typeface="Times New Roman"/>
                          <a:ea typeface="Calibri"/>
                          <a:cs typeface="Times New Roman"/>
                        </a:rPr>
                        <a:t>13. Pest  </a:t>
                      </a:r>
                      <a:endParaRPr lang="hu-H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21815" algn="l"/>
                        </a:tabLst>
                      </a:pPr>
                      <a:r>
                        <a:rPr lang="hu-HU" sz="1200">
                          <a:latin typeface="Times New Roman"/>
                          <a:ea typeface="Calibri"/>
                          <a:cs typeface="Times New Roman"/>
                        </a:rPr>
                        <a:t>507</a:t>
                      </a:r>
                      <a:endParaRPr lang="hu-H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latin typeface="Times New Roman"/>
                          <a:ea typeface="Calibri"/>
                          <a:cs typeface="Times New Roman"/>
                        </a:rPr>
                        <a:t>12.179</a:t>
                      </a:r>
                      <a:endParaRPr lang="hu-H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latin typeface="Times New Roman"/>
                          <a:ea typeface="Calibri"/>
                          <a:cs typeface="Times New Roman"/>
                        </a:rPr>
                        <a:t>159</a:t>
                      </a:r>
                      <a:endParaRPr lang="hu-H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latin typeface="Times New Roman"/>
                          <a:ea typeface="Calibri"/>
                          <a:cs typeface="Times New Roman"/>
                        </a:rPr>
                        <a:t>4.532</a:t>
                      </a:r>
                      <a:endParaRPr lang="hu-H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22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latin typeface="Times New Roman"/>
                          <a:ea typeface="Calibri"/>
                          <a:cs typeface="Times New Roman"/>
                        </a:rPr>
                        <a:t>14. Somogy </a:t>
                      </a:r>
                      <a:endParaRPr lang="hu-H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latin typeface="Times New Roman"/>
                          <a:ea typeface="Calibri"/>
                          <a:cs typeface="Times New Roman"/>
                        </a:rPr>
                        <a:t>597</a:t>
                      </a:r>
                      <a:endParaRPr lang="hu-H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latin typeface="Times New Roman"/>
                          <a:ea typeface="Calibri"/>
                          <a:cs typeface="Times New Roman"/>
                        </a:rPr>
                        <a:t>12.641</a:t>
                      </a:r>
                      <a:endParaRPr lang="hu-H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latin typeface="Times New Roman"/>
                          <a:ea typeface="Calibri"/>
                          <a:cs typeface="Times New Roman"/>
                        </a:rPr>
                        <a:t>415</a:t>
                      </a:r>
                      <a:endParaRPr lang="hu-H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latin typeface="Times New Roman"/>
                          <a:ea typeface="Calibri"/>
                          <a:cs typeface="Times New Roman"/>
                        </a:rPr>
                        <a:t>9.585</a:t>
                      </a:r>
                      <a:endParaRPr lang="hu-H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22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latin typeface="Times New Roman"/>
                          <a:ea typeface="Calibri"/>
                          <a:cs typeface="Times New Roman"/>
                        </a:rPr>
                        <a:t>15. Szabolcs-Szatmár-Bereg</a:t>
                      </a:r>
                      <a:endParaRPr lang="hu-H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21815" algn="l"/>
                        </a:tabLst>
                      </a:pPr>
                      <a:r>
                        <a:rPr lang="hu-HU" sz="1200">
                          <a:latin typeface="Times New Roman"/>
                          <a:ea typeface="Calibri"/>
                          <a:cs typeface="Times New Roman"/>
                        </a:rPr>
                        <a:t>177</a:t>
                      </a:r>
                      <a:endParaRPr lang="hu-H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latin typeface="Times New Roman"/>
                          <a:ea typeface="Calibri"/>
                          <a:cs typeface="Times New Roman"/>
                        </a:rPr>
                        <a:t>2.674</a:t>
                      </a:r>
                      <a:endParaRPr lang="hu-H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latin typeface="Times New Roman"/>
                          <a:ea typeface="Calibri"/>
                          <a:cs typeface="Times New Roman"/>
                        </a:rPr>
                        <a:t>149</a:t>
                      </a:r>
                      <a:endParaRPr lang="hu-H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latin typeface="Times New Roman"/>
                          <a:ea typeface="Calibri"/>
                          <a:cs typeface="Times New Roman"/>
                        </a:rPr>
                        <a:t>2.437</a:t>
                      </a:r>
                      <a:endParaRPr lang="hu-H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22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latin typeface="Times New Roman"/>
                          <a:ea typeface="Calibri"/>
                          <a:cs typeface="Times New Roman"/>
                        </a:rPr>
                        <a:t>16. Tolna </a:t>
                      </a:r>
                      <a:endParaRPr lang="hu-H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21815" algn="l"/>
                        </a:tabLst>
                      </a:pPr>
                      <a:r>
                        <a:rPr lang="hu-HU" sz="1200">
                          <a:latin typeface="Times New Roman"/>
                          <a:ea typeface="Calibri"/>
                          <a:cs typeface="Times New Roman"/>
                        </a:rPr>
                        <a:t>229</a:t>
                      </a:r>
                      <a:endParaRPr lang="hu-H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latin typeface="Times New Roman"/>
                          <a:ea typeface="Calibri"/>
                          <a:cs typeface="Times New Roman"/>
                        </a:rPr>
                        <a:t>5.890</a:t>
                      </a:r>
                      <a:endParaRPr lang="hu-H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latin typeface="Times New Roman"/>
                          <a:ea typeface="Calibri"/>
                          <a:cs typeface="Times New Roman"/>
                        </a:rPr>
                        <a:t>187</a:t>
                      </a:r>
                      <a:endParaRPr lang="hu-H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latin typeface="Times New Roman"/>
                          <a:ea typeface="Calibri"/>
                          <a:cs typeface="Times New Roman"/>
                        </a:rPr>
                        <a:t>5.110</a:t>
                      </a:r>
                      <a:endParaRPr lang="hu-H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22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latin typeface="Times New Roman"/>
                          <a:ea typeface="Calibri"/>
                          <a:cs typeface="Times New Roman"/>
                        </a:rPr>
                        <a:t>17. Vas </a:t>
                      </a:r>
                      <a:endParaRPr lang="hu-H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21815" algn="l"/>
                        </a:tabLst>
                      </a:pPr>
                      <a:r>
                        <a:rPr lang="hu-HU" sz="1200">
                          <a:latin typeface="Times New Roman"/>
                          <a:ea typeface="Calibri"/>
                          <a:cs typeface="Times New Roman"/>
                        </a:rPr>
                        <a:t>475</a:t>
                      </a:r>
                      <a:endParaRPr lang="hu-H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latin typeface="Times New Roman"/>
                          <a:ea typeface="Calibri"/>
                          <a:cs typeface="Times New Roman"/>
                        </a:rPr>
                        <a:t>8.760</a:t>
                      </a:r>
                      <a:endParaRPr lang="hu-H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latin typeface="Times New Roman"/>
                          <a:ea typeface="Calibri"/>
                          <a:cs typeface="Times New Roman"/>
                        </a:rPr>
                        <a:t>105</a:t>
                      </a:r>
                      <a:endParaRPr lang="hu-H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latin typeface="Times New Roman"/>
                          <a:ea typeface="Calibri"/>
                          <a:cs typeface="Times New Roman"/>
                        </a:rPr>
                        <a:t>1.507</a:t>
                      </a:r>
                      <a:endParaRPr lang="hu-H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22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latin typeface="Times New Roman"/>
                          <a:ea typeface="Calibri"/>
                          <a:cs typeface="Times New Roman"/>
                        </a:rPr>
                        <a:t>18. Veszprém </a:t>
                      </a:r>
                      <a:endParaRPr lang="hu-H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latin typeface="Times New Roman"/>
                          <a:ea typeface="Calibri"/>
                          <a:cs typeface="Times New Roman"/>
                        </a:rPr>
                        <a:t>522</a:t>
                      </a:r>
                      <a:endParaRPr lang="hu-H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latin typeface="Times New Roman"/>
                          <a:ea typeface="Calibri"/>
                          <a:cs typeface="Times New Roman"/>
                        </a:rPr>
                        <a:t>7.907</a:t>
                      </a:r>
                      <a:endParaRPr lang="hu-H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latin typeface="Times New Roman"/>
                          <a:ea typeface="Calibri"/>
                          <a:cs typeface="Times New Roman"/>
                        </a:rPr>
                        <a:t>255</a:t>
                      </a:r>
                      <a:endParaRPr lang="hu-H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latin typeface="Times New Roman"/>
                          <a:ea typeface="Calibri"/>
                          <a:cs typeface="Times New Roman"/>
                        </a:rPr>
                        <a:t>4.744</a:t>
                      </a:r>
                      <a:endParaRPr lang="hu-H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22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latin typeface="Times New Roman"/>
                          <a:ea typeface="Calibri"/>
                          <a:cs typeface="Times New Roman"/>
                        </a:rPr>
                        <a:t>19. Zala </a:t>
                      </a:r>
                      <a:endParaRPr lang="hu-H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21815" algn="l"/>
                        </a:tabLst>
                      </a:pPr>
                      <a:r>
                        <a:rPr lang="hu-HU" sz="1200">
                          <a:latin typeface="Times New Roman"/>
                          <a:ea typeface="Calibri"/>
                          <a:cs typeface="Times New Roman"/>
                        </a:rPr>
                        <a:t>174</a:t>
                      </a:r>
                      <a:endParaRPr lang="hu-H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latin typeface="Times New Roman"/>
                          <a:ea typeface="Calibri"/>
                          <a:cs typeface="Times New Roman"/>
                        </a:rPr>
                        <a:t>2.615</a:t>
                      </a:r>
                      <a:endParaRPr lang="hu-H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latin typeface="Times New Roman"/>
                          <a:ea typeface="Calibri"/>
                          <a:cs typeface="Times New Roman"/>
                        </a:rPr>
                        <a:t>116</a:t>
                      </a:r>
                      <a:endParaRPr lang="hu-H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latin typeface="Times New Roman"/>
                          <a:ea typeface="Calibri"/>
                          <a:cs typeface="Times New Roman"/>
                        </a:rPr>
                        <a:t>1.953</a:t>
                      </a:r>
                      <a:endParaRPr lang="hu-H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22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latin typeface="Times New Roman"/>
                          <a:ea typeface="Calibri"/>
                          <a:cs typeface="Times New Roman"/>
                        </a:rPr>
                        <a:t>Budapest</a:t>
                      </a:r>
                      <a:endParaRPr lang="hu-H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21815" algn="l"/>
                        </a:tabLst>
                      </a:pPr>
                      <a:r>
                        <a:rPr lang="hu-HU" sz="1200"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  <a:endParaRPr lang="hu-H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latin typeface="Times New Roman"/>
                          <a:ea typeface="Calibri"/>
                          <a:cs typeface="Times New Roman"/>
                        </a:rPr>
                        <a:t>193</a:t>
                      </a:r>
                      <a:endParaRPr lang="hu-H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hu-H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latin typeface="Times New Roman"/>
                          <a:ea typeface="Calibri"/>
                          <a:cs typeface="Times New Roman"/>
                        </a:rPr>
                        <a:t>41</a:t>
                      </a:r>
                      <a:endParaRPr lang="hu-H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22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b="1" dirty="0">
                          <a:latin typeface="Times New Roman"/>
                          <a:ea typeface="Calibri"/>
                          <a:cs typeface="Times New Roman"/>
                        </a:rPr>
                        <a:t>Összesen</a:t>
                      </a:r>
                      <a:endParaRPr lang="hu-H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21815" algn="l"/>
                        </a:tabLst>
                      </a:pPr>
                      <a:r>
                        <a:rPr lang="hu-HU" sz="1200" b="1" dirty="0">
                          <a:latin typeface="Times New Roman"/>
                          <a:ea typeface="Calibri"/>
                          <a:cs typeface="Times New Roman"/>
                        </a:rPr>
                        <a:t>9.830</a:t>
                      </a:r>
                      <a:endParaRPr lang="hu-H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b="1">
                          <a:latin typeface="Times New Roman"/>
                          <a:ea typeface="Calibri"/>
                          <a:cs typeface="Times New Roman"/>
                        </a:rPr>
                        <a:t>199.713</a:t>
                      </a:r>
                      <a:endParaRPr lang="hu-H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b="1">
                          <a:latin typeface="Times New Roman"/>
                          <a:ea typeface="Calibri"/>
                          <a:cs typeface="Times New Roman"/>
                        </a:rPr>
                        <a:t>5.917</a:t>
                      </a:r>
                      <a:endParaRPr lang="hu-H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b="1" dirty="0">
                          <a:latin typeface="Times New Roman"/>
                          <a:ea typeface="Calibri"/>
                          <a:cs typeface="Times New Roman"/>
                        </a:rPr>
                        <a:t>120.441</a:t>
                      </a:r>
                      <a:endParaRPr lang="hu-H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476250"/>
          </a:xfrm>
        </p:spPr>
        <p:txBody>
          <a:bodyPr>
            <a:noAutofit/>
          </a:bodyPr>
          <a:lstStyle/>
          <a:p>
            <a:r>
              <a:rPr lang="hu-HU" sz="1400" b="1" dirty="0" smtClean="0">
                <a:solidFill>
                  <a:srgbClr val="006600"/>
                </a:solidFill>
              </a:rPr>
              <a:t>Földfórum – Bicske – 2016. 04. 07.</a:t>
            </a:r>
            <a:br>
              <a:rPr lang="hu-HU" sz="1400" b="1" dirty="0" smtClean="0">
                <a:solidFill>
                  <a:srgbClr val="006600"/>
                </a:solidFill>
              </a:rPr>
            </a:br>
            <a:r>
              <a:rPr lang="hu-HU" sz="1400" i="1" dirty="0" smtClean="0"/>
              <a:t> </a:t>
            </a:r>
            <a:r>
              <a:rPr lang="hu-HU" sz="1400" b="1" i="1" dirty="0" smtClean="0">
                <a:solidFill>
                  <a:srgbClr val="006600"/>
                </a:solidFill>
              </a:rPr>
              <a:t>Ángyán J.: Állami földprivatizáció – intézményesített földrablás: földárverések Fejér megyében  (2015)  </a:t>
            </a:r>
            <a:endParaRPr lang="en-US" sz="1400" b="1" dirty="0" smtClean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51" name="Rectangle 6"/>
          <p:cNvSpPr>
            <a:spLocks noChangeArrowheads="1"/>
          </p:cNvSpPr>
          <p:nvPr/>
        </p:nvSpPr>
        <p:spPr bwMode="auto">
          <a:xfrm>
            <a:off x="-180975" y="-963613"/>
            <a:ext cx="9577388" cy="14398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80000"/>
              </a:lnSpc>
              <a:spcBef>
                <a:spcPct val="20000"/>
              </a:spcBef>
            </a:pPr>
            <a:endParaRPr lang="hu-HU" b="0"/>
          </a:p>
        </p:txBody>
      </p:sp>
      <p:grpSp>
        <p:nvGrpSpPr>
          <p:cNvPr id="2" name="Csoportba foglalás 15"/>
          <p:cNvGrpSpPr>
            <a:grpSpLocks/>
          </p:cNvGrpSpPr>
          <p:nvPr/>
        </p:nvGrpSpPr>
        <p:grpSpPr bwMode="auto">
          <a:xfrm>
            <a:off x="-433388" y="6092825"/>
            <a:ext cx="9577388" cy="1368425"/>
            <a:chOff x="-433388" y="6092825"/>
            <a:chExt cx="9577388" cy="1368425"/>
          </a:xfrm>
        </p:grpSpPr>
        <p:sp>
          <p:nvSpPr>
            <p:cNvPr id="2058" name="Rectangle 12"/>
            <p:cNvSpPr>
              <a:spLocks noChangeArrowheads="1"/>
            </p:cNvSpPr>
            <p:nvPr/>
          </p:nvSpPr>
          <p:spPr bwMode="auto">
            <a:xfrm>
              <a:off x="1403648" y="6092825"/>
              <a:ext cx="7416824" cy="765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>
                <a:lnSpc>
                  <a:spcPct val="80000"/>
                </a:lnSpc>
                <a:spcBef>
                  <a:spcPct val="20000"/>
                </a:spcBef>
              </a:pPr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Prof. Dr. Ángyán József ny. egyetemi tanár, az MTA doktora</a:t>
              </a:r>
            </a:p>
            <a:p>
              <a:pPr>
                <a:lnSpc>
                  <a:spcPct val="80000"/>
                </a:lnSpc>
                <a:spcBef>
                  <a:spcPct val="20000"/>
                </a:spcBef>
              </a:pPr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Szent István Egyetem, Környezet- és Tájgazdálkodási Intézet, </a:t>
              </a:r>
            </a:p>
            <a:p>
              <a:pPr>
                <a:lnSpc>
                  <a:spcPct val="80000"/>
                </a:lnSpc>
                <a:spcBef>
                  <a:spcPct val="20000"/>
                </a:spcBef>
              </a:pPr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2103 Gödöllő, Páter K. u. 1., E-mail: </a:t>
              </a:r>
              <a:r>
                <a:rPr lang="hu-HU" sz="1200" dirty="0" smtClean="0">
                  <a:latin typeface="Arial" pitchFamily="34" charset="0"/>
                  <a:cs typeface="Arial" pitchFamily="34" charset="0"/>
                  <a:hlinkClick r:id="rId2"/>
                </a:rPr>
                <a:t>drangyanj@gmail.com</a:t>
              </a:r>
              <a:endParaRPr lang="en-US" sz="1200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059" name="Picture 13" descr="SZIE_KTI_logo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5536" y="6103938"/>
              <a:ext cx="792088" cy="754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60" name="Rectangle 14"/>
            <p:cNvSpPr>
              <a:spLocks noChangeArrowheads="1"/>
            </p:cNvSpPr>
            <p:nvPr/>
          </p:nvSpPr>
          <p:spPr bwMode="auto">
            <a:xfrm>
              <a:off x="-433388" y="6092825"/>
              <a:ext cx="9577388" cy="13684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</a:pPr>
              <a:endParaRPr lang="hu-HU" b="0"/>
            </a:p>
          </p:txBody>
        </p:sp>
      </p:grpSp>
      <p:sp>
        <p:nvSpPr>
          <p:cNvPr id="8" name="Szövegdoboz 7"/>
          <p:cNvSpPr txBox="1"/>
          <p:nvPr/>
        </p:nvSpPr>
        <p:spPr>
          <a:xfrm>
            <a:off x="0" y="857232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A meghirdetett </a:t>
            </a:r>
            <a:r>
              <a:rPr lang="hu-HU" sz="1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Fejér megyei </a:t>
            </a:r>
            <a:r>
              <a:rPr lang="hu-HU" sz="1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területek </a:t>
            </a:r>
            <a:r>
              <a:rPr lang="hu-HU" sz="1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eltérése a megyei átlagoktól</a:t>
            </a:r>
            <a:endParaRPr lang="hu-HU" sz="14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85918" y="1928802"/>
            <a:ext cx="5500726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476250"/>
          </a:xfrm>
        </p:spPr>
        <p:txBody>
          <a:bodyPr>
            <a:noAutofit/>
          </a:bodyPr>
          <a:lstStyle/>
          <a:p>
            <a:r>
              <a:rPr lang="hu-HU" sz="1400" b="1" dirty="0" smtClean="0">
                <a:solidFill>
                  <a:srgbClr val="006600"/>
                </a:solidFill>
              </a:rPr>
              <a:t>Földfórum – Bicske – 2016. 04. 07.</a:t>
            </a:r>
            <a:br>
              <a:rPr lang="hu-HU" sz="1400" b="1" dirty="0" smtClean="0">
                <a:solidFill>
                  <a:srgbClr val="006600"/>
                </a:solidFill>
              </a:rPr>
            </a:br>
            <a:r>
              <a:rPr lang="hu-HU" sz="1400" i="1" dirty="0" smtClean="0"/>
              <a:t> </a:t>
            </a:r>
            <a:r>
              <a:rPr lang="hu-HU" sz="1400" b="1" i="1" dirty="0" smtClean="0">
                <a:solidFill>
                  <a:srgbClr val="006600"/>
                </a:solidFill>
              </a:rPr>
              <a:t>Ángyán J.: Állami földprivatizáció – intézményesített földrablás: földárverések Fejér megyében  (2015)</a:t>
            </a:r>
            <a:endParaRPr lang="en-US" sz="1400" b="1" dirty="0" smtClean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51" name="Rectangle 6"/>
          <p:cNvSpPr>
            <a:spLocks noChangeArrowheads="1"/>
          </p:cNvSpPr>
          <p:nvPr/>
        </p:nvSpPr>
        <p:spPr bwMode="auto">
          <a:xfrm>
            <a:off x="-180975" y="-963613"/>
            <a:ext cx="9577388" cy="14398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80000"/>
              </a:lnSpc>
              <a:spcBef>
                <a:spcPct val="20000"/>
              </a:spcBef>
            </a:pPr>
            <a:endParaRPr lang="hu-HU" b="0"/>
          </a:p>
        </p:txBody>
      </p:sp>
      <p:grpSp>
        <p:nvGrpSpPr>
          <p:cNvPr id="2" name="Csoportba foglalás 15"/>
          <p:cNvGrpSpPr>
            <a:grpSpLocks/>
          </p:cNvGrpSpPr>
          <p:nvPr/>
        </p:nvGrpSpPr>
        <p:grpSpPr bwMode="auto">
          <a:xfrm>
            <a:off x="-433388" y="6092825"/>
            <a:ext cx="9577388" cy="1368425"/>
            <a:chOff x="-433388" y="6092825"/>
            <a:chExt cx="9577388" cy="1368425"/>
          </a:xfrm>
        </p:grpSpPr>
        <p:sp>
          <p:nvSpPr>
            <p:cNvPr id="2058" name="Rectangle 12"/>
            <p:cNvSpPr>
              <a:spLocks noChangeArrowheads="1"/>
            </p:cNvSpPr>
            <p:nvPr/>
          </p:nvSpPr>
          <p:spPr bwMode="auto">
            <a:xfrm>
              <a:off x="1403648" y="6092825"/>
              <a:ext cx="7416824" cy="765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>
                <a:lnSpc>
                  <a:spcPct val="80000"/>
                </a:lnSpc>
                <a:spcBef>
                  <a:spcPct val="20000"/>
                </a:spcBef>
              </a:pPr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Prof. Dr. Ángyán József ny. egyetemi tanár, az MTA doktora</a:t>
              </a:r>
            </a:p>
            <a:p>
              <a:pPr>
                <a:lnSpc>
                  <a:spcPct val="80000"/>
                </a:lnSpc>
                <a:spcBef>
                  <a:spcPct val="20000"/>
                </a:spcBef>
              </a:pPr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Szent István Egyetem, Környezet- és Tájgazdálkodási Intézet, </a:t>
              </a:r>
            </a:p>
            <a:p>
              <a:pPr>
                <a:lnSpc>
                  <a:spcPct val="80000"/>
                </a:lnSpc>
                <a:spcBef>
                  <a:spcPct val="20000"/>
                </a:spcBef>
              </a:pPr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2103 Gödöllő, Páter K. u. 1., E-mail: </a:t>
              </a:r>
              <a:r>
                <a:rPr lang="hu-HU" sz="1200" dirty="0" smtClean="0">
                  <a:latin typeface="Arial" pitchFamily="34" charset="0"/>
                  <a:cs typeface="Arial" pitchFamily="34" charset="0"/>
                  <a:hlinkClick r:id="rId2"/>
                </a:rPr>
                <a:t>drangyanj@gmail.com</a:t>
              </a:r>
              <a:endParaRPr lang="en-US" sz="1200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059" name="Picture 13" descr="SZIE_KTI_logo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5536" y="6103938"/>
              <a:ext cx="792088" cy="754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60" name="Rectangle 14"/>
            <p:cNvSpPr>
              <a:spLocks noChangeArrowheads="1"/>
            </p:cNvSpPr>
            <p:nvPr/>
          </p:nvSpPr>
          <p:spPr bwMode="auto">
            <a:xfrm>
              <a:off x="-433388" y="6092825"/>
              <a:ext cx="9577388" cy="13684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</a:pPr>
              <a:endParaRPr lang="hu-HU" b="0"/>
            </a:p>
          </p:txBody>
        </p:sp>
      </p:grpSp>
      <p:sp>
        <p:nvSpPr>
          <p:cNvPr id="11" name="Szövegdoboz 10"/>
          <p:cNvSpPr txBox="1"/>
          <p:nvPr/>
        </p:nvSpPr>
        <p:spPr>
          <a:xfrm>
            <a:off x="0" y="78579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Fejér megye </a:t>
            </a:r>
            <a:r>
              <a:rPr lang="hu-HU" sz="1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állami földárverési sarokszámai</a:t>
            </a:r>
          </a:p>
          <a:p>
            <a:pPr algn="ctr"/>
            <a:r>
              <a:rPr lang="hu-HU" sz="1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(1. hullám, 2015. 11. 15. – 12. 31.)</a:t>
            </a:r>
            <a:endParaRPr lang="hu-HU" sz="1400" dirty="0"/>
          </a:p>
        </p:txBody>
      </p:sp>
      <p:graphicFrame>
        <p:nvGraphicFramePr>
          <p:cNvPr id="15" name="Táblázat 14"/>
          <p:cNvGraphicFramePr>
            <a:graphicFrameLocks noGrp="1"/>
          </p:cNvGraphicFramePr>
          <p:nvPr/>
        </p:nvGraphicFramePr>
        <p:xfrm>
          <a:off x="500036" y="1571613"/>
          <a:ext cx="8143931" cy="1188000"/>
        </p:xfrm>
        <a:graphic>
          <a:graphicData uri="http://schemas.openxmlformats.org/drawingml/2006/table">
            <a:tbl>
              <a:tblPr/>
              <a:tblGrid>
                <a:gridCol w="1106665"/>
                <a:gridCol w="650980"/>
                <a:gridCol w="1129749"/>
                <a:gridCol w="1110536"/>
                <a:gridCol w="962465"/>
                <a:gridCol w="814393"/>
                <a:gridCol w="1036500"/>
                <a:gridCol w="1332643"/>
              </a:tblGrid>
              <a:tr h="236592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latin typeface="+mn-lt"/>
                          <a:ea typeface="Calibri"/>
                          <a:cs typeface="Times New Roman"/>
                        </a:rPr>
                        <a:t>Megnevezés</a:t>
                      </a:r>
                      <a:endParaRPr lang="hu-H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325" marR="60325" marT="88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 smtClean="0">
                          <a:latin typeface="+mn-lt"/>
                          <a:ea typeface="Calibri"/>
                          <a:cs typeface="Times New Roman"/>
                        </a:rPr>
                        <a:t>Birtoktestek</a:t>
                      </a:r>
                      <a:endParaRPr lang="hu-H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325" marR="60325" marT="88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 marL="60325" marR="60325" marT="88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 marL="60325" marR="60325" marT="88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 marL="60325" marR="60325" marT="88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 marL="60325" marR="60325" marT="88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latin typeface="+mn-lt"/>
                          <a:ea typeface="Calibri"/>
                          <a:cs typeface="Times New Roman"/>
                        </a:rPr>
                        <a:t>Átlagos földár</a:t>
                      </a:r>
                      <a:endParaRPr lang="hu-HU" sz="140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latin typeface="+mn-lt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hu-HU" sz="1400" b="1" dirty="0" err="1">
                          <a:latin typeface="+mn-lt"/>
                          <a:ea typeface="Calibri"/>
                          <a:cs typeface="Times New Roman"/>
                        </a:rPr>
                        <a:t>mFt</a:t>
                      </a:r>
                      <a:r>
                        <a:rPr lang="hu-HU" sz="1400" b="1" dirty="0">
                          <a:latin typeface="+mn-lt"/>
                          <a:ea typeface="Calibri"/>
                          <a:cs typeface="Times New Roman"/>
                        </a:rPr>
                        <a:t>/ha)</a:t>
                      </a:r>
                      <a:endParaRPr lang="hu-H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325" marR="60325" marT="88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 smtClean="0">
                          <a:latin typeface="+mn-lt"/>
                          <a:ea typeface="Calibri"/>
                          <a:cs typeface="Times New Roman"/>
                        </a:rPr>
                        <a:t>Összes árbevétel  (100%)  (</a:t>
                      </a:r>
                      <a:r>
                        <a:rPr lang="hu-HU" sz="1400" b="1" dirty="0" err="1">
                          <a:latin typeface="+mn-lt"/>
                          <a:ea typeface="Calibri"/>
                          <a:cs typeface="Times New Roman"/>
                        </a:rPr>
                        <a:t>mrdFt</a:t>
                      </a:r>
                      <a:r>
                        <a:rPr lang="hu-HU" sz="1400" b="1" dirty="0">
                          <a:latin typeface="+mn-lt"/>
                          <a:ea typeface="Calibri"/>
                          <a:cs typeface="Times New Roman"/>
                        </a:rPr>
                        <a:t>)</a:t>
                      </a:r>
                      <a:endParaRPr lang="hu-H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325" marR="60325" marT="88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0546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latin typeface="+mn-lt"/>
                          <a:ea typeface="Calibri"/>
                          <a:cs typeface="Times New Roman"/>
                        </a:rPr>
                        <a:t>száma </a:t>
                      </a:r>
                      <a:endParaRPr lang="hu-HU" sz="140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latin typeface="+mn-lt"/>
                          <a:ea typeface="Calibri"/>
                          <a:cs typeface="Times New Roman"/>
                        </a:rPr>
                        <a:t>(db)</a:t>
                      </a:r>
                      <a:endParaRPr lang="hu-HU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325" marR="60325" marT="88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latin typeface="+mn-lt"/>
                          <a:ea typeface="Calibri"/>
                          <a:cs typeface="Times New Roman"/>
                        </a:rPr>
                        <a:t>összterülete (ha)</a:t>
                      </a:r>
                      <a:endParaRPr lang="hu-HU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latin typeface="+mn-lt"/>
                          <a:ea typeface="Calibri"/>
                          <a:cs typeface="Times New Roman"/>
                        </a:rPr>
                        <a:t>átlagmérete (ha/db)</a:t>
                      </a:r>
                      <a:endParaRPr lang="hu-H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latin typeface="+mn-lt"/>
                          <a:ea typeface="Calibri"/>
                          <a:cs typeface="Times New Roman"/>
                        </a:rPr>
                        <a:t>átlagára (</a:t>
                      </a:r>
                      <a:r>
                        <a:rPr lang="hu-HU" sz="1400" b="1" dirty="0" err="1">
                          <a:latin typeface="+mn-lt"/>
                          <a:ea typeface="Calibri"/>
                          <a:cs typeface="Times New Roman"/>
                        </a:rPr>
                        <a:t>mFt</a:t>
                      </a:r>
                      <a:r>
                        <a:rPr lang="hu-HU" sz="1400" b="1" dirty="0">
                          <a:latin typeface="+mn-lt"/>
                          <a:ea typeface="Calibri"/>
                          <a:cs typeface="Times New Roman"/>
                        </a:rPr>
                        <a:t>/db)</a:t>
                      </a:r>
                      <a:endParaRPr lang="hu-H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 smtClean="0">
                          <a:latin typeface="+mn-lt"/>
                          <a:ea typeface="Calibri"/>
                          <a:cs typeface="Times New Roman"/>
                        </a:rPr>
                        <a:t>minősége (AK/ha)</a:t>
                      </a:r>
                      <a:endParaRPr lang="hu-HU" sz="14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23543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latin typeface="+mn-lt"/>
                          <a:ea typeface="Calibri"/>
                          <a:cs typeface="Times New Roman"/>
                        </a:rPr>
                        <a:t>Meghirdetett </a:t>
                      </a:r>
                      <a:endParaRPr lang="hu-H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325" marR="60325" marT="88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 smtClean="0">
                          <a:latin typeface="Calibri"/>
                          <a:ea typeface="Calibri"/>
                          <a:cs typeface="Times New Roman"/>
                        </a:rPr>
                        <a:t>677</a:t>
                      </a:r>
                      <a:endParaRPr lang="hu-H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40" marR="605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 smtClean="0">
                          <a:latin typeface="Calibri"/>
                          <a:ea typeface="Calibri"/>
                          <a:cs typeface="Times New Roman"/>
                        </a:rPr>
                        <a:t>27.162</a:t>
                      </a:r>
                      <a:endParaRPr lang="hu-H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40" marR="605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 smtClean="0">
                          <a:latin typeface="Calibri"/>
                          <a:ea typeface="Calibri"/>
                          <a:cs typeface="Times New Roman"/>
                        </a:rPr>
                        <a:t>40,1</a:t>
                      </a:r>
                      <a:endParaRPr lang="hu-H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40" marR="605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 smtClean="0">
                          <a:latin typeface="Calibri"/>
                          <a:ea typeface="Calibri"/>
                          <a:cs typeface="Times New Roman"/>
                        </a:rPr>
                        <a:t>44,1</a:t>
                      </a:r>
                      <a:endParaRPr lang="hu-H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40" marR="605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 smtClean="0">
                          <a:latin typeface="Calibri"/>
                          <a:ea typeface="Calibri"/>
                          <a:cs typeface="Times New Roman"/>
                        </a:rPr>
                        <a:t>24,2</a:t>
                      </a:r>
                      <a:endParaRPr lang="hu-H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40" marR="605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 smtClean="0">
                          <a:latin typeface="Calibri"/>
                          <a:ea typeface="Calibri"/>
                          <a:cs typeface="Times New Roman"/>
                        </a:rPr>
                        <a:t>1,100</a:t>
                      </a:r>
                      <a:endParaRPr lang="hu-H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40" marR="605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 smtClean="0">
                          <a:latin typeface="Calibri"/>
                          <a:ea typeface="Calibri"/>
                          <a:cs typeface="Times New Roman"/>
                        </a:rPr>
                        <a:t>29,8</a:t>
                      </a:r>
                      <a:endParaRPr lang="hu-H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40" marR="605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43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latin typeface="+mn-lt"/>
                          <a:ea typeface="Calibri"/>
                          <a:cs typeface="Times New Roman"/>
                        </a:rPr>
                        <a:t>Elkelt </a:t>
                      </a:r>
                      <a:endParaRPr lang="hu-H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325" marR="60325" marT="88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 smtClean="0">
                          <a:latin typeface="Calibri"/>
                          <a:ea typeface="Calibri"/>
                          <a:cs typeface="Times New Roman"/>
                        </a:rPr>
                        <a:t>392</a:t>
                      </a:r>
                      <a:endParaRPr lang="hu-H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40" marR="605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 smtClean="0">
                          <a:latin typeface="Calibri"/>
                          <a:ea typeface="Calibri"/>
                          <a:cs typeface="Times New Roman"/>
                        </a:rPr>
                        <a:t>17.072</a:t>
                      </a:r>
                      <a:endParaRPr lang="hu-H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40" marR="605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 smtClean="0">
                          <a:latin typeface="Calibri"/>
                          <a:ea typeface="Calibri"/>
                          <a:cs typeface="Times New Roman"/>
                        </a:rPr>
                        <a:t>43,6</a:t>
                      </a:r>
                      <a:endParaRPr lang="hu-H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40" marR="605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latin typeface="Calibri"/>
                          <a:ea typeface="Calibri"/>
                          <a:cs typeface="Times New Roman"/>
                        </a:rPr>
                        <a:t>61,8</a:t>
                      </a:r>
                    </a:p>
                  </a:txBody>
                  <a:tcPr marL="60540" marR="605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 smtClean="0">
                          <a:latin typeface="Calibri"/>
                          <a:ea typeface="Calibri"/>
                          <a:cs typeface="Times New Roman"/>
                        </a:rPr>
                        <a:t>24,6</a:t>
                      </a:r>
                      <a:endParaRPr lang="hu-H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40" marR="605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latin typeface="Calibri"/>
                          <a:ea typeface="Calibri"/>
                          <a:cs typeface="Times New Roman"/>
                        </a:rPr>
                        <a:t>1,417</a:t>
                      </a:r>
                    </a:p>
                  </a:txBody>
                  <a:tcPr marL="60540" marR="605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 smtClean="0">
                          <a:latin typeface="Calibri"/>
                          <a:ea typeface="Calibri"/>
                          <a:cs typeface="Times New Roman"/>
                        </a:rPr>
                        <a:t>24,2</a:t>
                      </a:r>
                      <a:endParaRPr lang="hu-H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40" marR="605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Szövegdoboz 11"/>
          <p:cNvSpPr txBox="1"/>
          <p:nvPr/>
        </p:nvSpPr>
        <p:spPr>
          <a:xfrm>
            <a:off x="2928926" y="3143248"/>
            <a:ext cx="3143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Legnagyobb méretek és árak</a:t>
            </a:r>
          </a:p>
        </p:txBody>
      </p:sp>
      <p:graphicFrame>
        <p:nvGraphicFramePr>
          <p:cNvPr id="14" name="Táblázat 13"/>
          <p:cNvGraphicFramePr>
            <a:graphicFrameLocks noGrp="1"/>
          </p:cNvGraphicFramePr>
          <p:nvPr/>
        </p:nvGraphicFramePr>
        <p:xfrm>
          <a:off x="2143108" y="3643313"/>
          <a:ext cx="4572033" cy="1285885"/>
        </p:xfrm>
        <a:graphic>
          <a:graphicData uri="http://schemas.openxmlformats.org/drawingml/2006/table">
            <a:tbl>
              <a:tblPr/>
              <a:tblGrid>
                <a:gridCol w="1292048"/>
                <a:gridCol w="722884"/>
                <a:gridCol w="722884"/>
                <a:gridCol w="875565"/>
                <a:gridCol w="958652"/>
              </a:tblGrid>
              <a:tr h="233967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latin typeface="+mn-lt"/>
                          <a:ea typeface="Calibri"/>
                          <a:cs typeface="Times New Roman"/>
                        </a:rPr>
                        <a:t>Megnevezés</a:t>
                      </a:r>
                      <a:endParaRPr lang="hu-H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325" marR="60325" marT="88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1" dirty="0" smtClean="0">
                          <a:latin typeface="+mn-lt"/>
                          <a:ea typeface="Calibri"/>
                          <a:cs typeface="Times New Roman"/>
                        </a:rPr>
                        <a:t>Birtoktest</a:t>
                      </a:r>
                      <a:endParaRPr lang="hu-HU" dirty="0"/>
                    </a:p>
                  </a:txBody>
                  <a:tcPr marL="60325" marR="60325" marT="88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325" marR="60325" marT="88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 smtClean="0">
                          <a:latin typeface="+mn-lt"/>
                          <a:ea typeface="Calibri"/>
                          <a:cs typeface="Times New Roman"/>
                        </a:rPr>
                        <a:t>Földár</a:t>
                      </a:r>
                      <a:endParaRPr lang="hu-HU" sz="140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latin typeface="+mn-lt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hu-HU" sz="1400" b="1" dirty="0" err="1">
                          <a:latin typeface="+mn-lt"/>
                          <a:ea typeface="Calibri"/>
                          <a:cs typeface="Times New Roman"/>
                        </a:rPr>
                        <a:t>mFt</a:t>
                      </a:r>
                      <a:r>
                        <a:rPr lang="hu-HU" sz="1400" b="1" dirty="0">
                          <a:latin typeface="+mn-lt"/>
                          <a:ea typeface="Calibri"/>
                          <a:cs typeface="Times New Roman"/>
                        </a:rPr>
                        <a:t>/ha)</a:t>
                      </a:r>
                      <a:endParaRPr lang="hu-H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325" marR="60325" marT="88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 smtClean="0">
                          <a:latin typeface="+mn-lt"/>
                          <a:ea typeface="Calibri"/>
                          <a:cs typeface="Times New Roman"/>
                        </a:rPr>
                        <a:t>Földérték (AK/ha)</a:t>
                      </a:r>
                      <a:endParaRPr lang="hu-HU" sz="14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325" marR="60325" marT="88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6600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 smtClean="0">
                          <a:latin typeface="+mn-lt"/>
                          <a:ea typeface="Calibri"/>
                          <a:cs typeface="Times New Roman"/>
                        </a:rPr>
                        <a:t>mérete </a:t>
                      </a:r>
                      <a:r>
                        <a:rPr lang="hu-HU" sz="1400" b="1" dirty="0">
                          <a:latin typeface="+mn-lt"/>
                          <a:ea typeface="Calibri"/>
                          <a:cs typeface="Times New Roman"/>
                        </a:rPr>
                        <a:t>(ha/db)</a:t>
                      </a:r>
                      <a:endParaRPr lang="hu-H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 smtClean="0">
                          <a:latin typeface="+mn-lt"/>
                          <a:ea typeface="Calibri"/>
                          <a:cs typeface="Times New Roman"/>
                        </a:rPr>
                        <a:t>ára </a:t>
                      </a:r>
                      <a:r>
                        <a:rPr lang="hu-HU" sz="1400" b="1" dirty="0">
                          <a:latin typeface="+mn-lt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hu-HU" sz="1400" b="1" dirty="0" err="1">
                          <a:latin typeface="+mn-lt"/>
                          <a:ea typeface="Calibri"/>
                          <a:cs typeface="Times New Roman"/>
                        </a:rPr>
                        <a:t>mFt</a:t>
                      </a:r>
                      <a:r>
                        <a:rPr lang="hu-HU" sz="1400" b="1" dirty="0">
                          <a:latin typeface="+mn-lt"/>
                          <a:ea typeface="Calibri"/>
                          <a:cs typeface="Times New Roman"/>
                        </a:rPr>
                        <a:t>/db)</a:t>
                      </a:r>
                      <a:endParaRPr lang="hu-H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26765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latin typeface="+mn-lt"/>
                          <a:ea typeface="Calibri"/>
                          <a:cs typeface="Times New Roman"/>
                        </a:rPr>
                        <a:t>Meghirdetett </a:t>
                      </a:r>
                      <a:endParaRPr lang="hu-H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325" marR="60325" marT="88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 smtClean="0">
                          <a:latin typeface="Calibri"/>
                          <a:ea typeface="Calibri"/>
                          <a:cs typeface="Times New Roman"/>
                        </a:rPr>
                        <a:t>298,4</a:t>
                      </a:r>
                      <a:endParaRPr lang="hu-H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40" marR="605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 smtClean="0">
                          <a:latin typeface="Calibri"/>
                          <a:ea typeface="Calibri"/>
                          <a:cs typeface="Times New Roman"/>
                        </a:rPr>
                        <a:t>469,1</a:t>
                      </a:r>
                      <a:endParaRPr lang="hu-H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40" marR="605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 smtClean="0">
                          <a:latin typeface="Calibri"/>
                          <a:ea typeface="Calibri"/>
                          <a:cs typeface="Times New Roman"/>
                        </a:rPr>
                        <a:t>2,360</a:t>
                      </a:r>
                      <a:endParaRPr lang="hu-H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40" marR="605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 smtClean="0">
                          <a:latin typeface="Calibri"/>
                          <a:ea typeface="Calibri"/>
                          <a:cs typeface="Times New Roman"/>
                        </a:rPr>
                        <a:t>41,7</a:t>
                      </a:r>
                      <a:endParaRPr lang="hu-H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40" marR="605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65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latin typeface="+mn-lt"/>
                          <a:ea typeface="Calibri"/>
                          <a:cs typeface="Times New Roman"/>
                        </a:rPr>
                        <a:t>Elkelt </a:t>
                      </a:r>
                      <a:endParaRPr lang="hu-H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325" marR="60325" marT="88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 smtClean="0">
                          <a:latin typeface="Calibri"/>
                          <a:ea typeface="Calibri"/>
                          <a:cs typeface="Times New Roman"/>
                        </a:rPr>
                        <a:t>277,9</a:t>
                      </a:r>
                      <a:endParaRPr lang="hu-H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40" marR="605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 smtClean="0">
                          <a:latin typeface="Calibri"/>
                          <a:ea typeface="Calibri"/>
                          <a:cs typeface="Times New Roman"/>
                        </a:rPr>
                        <a:t>421,3</a:t>
                      </a:r>
                      <a:endParaRPr lang="hu-H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40" marR="605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 smtClean="0">
                          <a:latin typeface="Calibri"/>
                          <a:ea typeface="Calibri"/>
                          <a:cs typeface="Times New Roman"/>
                        </a:rPr>
                        <a:t>3,482</a:t>
                      </a:r>
                      <a:endParaRPr lang="hu-H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40" marR="605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 smtClean="0">
                          <a:latin typeface="Calibri"/>
                          <a:ea typeface="Calibri"/>
                          <a:cs typeface="Times New Roman"/>
                        </a:rPr>
                        <a:t>40,2</a:t>
                      </a:r>
                      <a:endParaRPr lang="hu-H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40" marR="605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476250"/>
          </a:xfrm>
        </p:spPr>
        <p:txBody>
          <a:bodyPr>
            <a:noAutofit/>
          </a:bodyPr>
          <a:lstStyle/>
          <a:p>
            <a:r>
              <a:rPr lang="hu-HU" sz="1400" b="1" dirty="0" smtClean="0">
                <a:solidFill>
                  <a:srgbClr val="006600"/>
                </a:solidFill>
              </a:rPr>
              <a:t>Földfórum – Bicske – 2016. 04. 07.</a:t>
            </a:r>
            <a:br>
              <a:rPr lang="hu-HU" sz="1400" b="1" dirty="0" smtClean="0">
                <a:solidFill>
                  <a:srgbClr val="006600"/>
                </a:solidFill>
              </a:rPr>
            </a:br>
            <a:r>
              <a:rPr lang="hu-HU" sz="1400" i="1" dirty="0" smtClean="0"/>
              <a:t> </a:t>
            </a:r>
            <a:r>
              <a:rPr lang="hu-HU" sz="1400" b="1" i="1" dirty="0" smtClean="0">
                <a:solidFill>
                  <a:srgbClr val="006600"/>
                </a:solidFill>
              </a:rPr>
              <a:t>Ángyán J.: Állami földprivatizáció – intézményesített földrablás: földárverések Fejér megyében  (2015)</a:t>
            </a:r>
            <a:endParaRPr lang="en-US" sz="1400" b="1" dirty="0" smtClean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51" name="Rectangle 6"/>
          <p:cNvSpPr>
            <a:spLocks noChangeArrowheads="1"/>
          </p:cNvSpPr>
          <p:nvPr/>
        </p:nvSpPr>
        <p:spPr bwMode="auto">
          <a:xfrm>
            <a:off x="-180975" y="-963613"/>
            <a:ext cx="9577388" cy="14398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80000"/>
              </a:lnSpc>
              <a:spcBef>
                <a:spcPct val="20000"/>
              </a:spcBef>
            </a:pPr>
            <a:endParaRPr lang="hu-HU" b="0"/>
          </a:p>
        </p:txBody>
      </p:sp>
      <p:grpSp>
        <p:nvGrpSpPr>
          <p:cNvPr id="2" name="Csoportba foglalás 15"/>
          <p:cNvGrpSpPr>
            <a:grpSpLocks/>
          </p:cNvGrpSpPr>
          <p:nvPr/>
        </p:nvGrpSpPr>
        <p:grpSpPr bwMode="auto">
          <a:xfrm>
            <a:off x="-433388" y="6092825"/>
            <a:ext cx="9577388" cy="1368425"/>
            <a:chOff x="-433388" y="6092825"/>
            <a:chExt cx="9577388" cy="1368425"/>
          </a:xfrm>
        </p:grpSpPr>
        <p:sp>
          <p:nvSpPr>
            <p:cNvPr id="2058" name="Rectangle 12"/>
            <p:cNvSpPr>
              <a:spLocks noChangeArrowheads="1"/>
            </p:cNvSpPr>
            <p:nvPr/>
          </p:nvSpPr>
          <p:spPr bwMode="auto">
            <a:xfrm>
              <a:off x="1403648" y="6092825"/>
              <a:ext cx="7416824" cy="765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>
                <a:lnSpc>
                  <a:spcPct val="80000"/>
                </a:lnSpc>
                <a:spcBef>
                  <a:spcPct val="20000"/>
                </a:spcBef>
              </a:pPr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Prof. Dr. Ángyán József ny. egyetemi tanár, az MTA doktora</a:t>
              </a:r>
            </a:p>
            <a:p>
              <a:pPr>
                <a:lnSpc>
                  <a:spcPct val="80000"/>
                </a:lnSpc>
                <a:spcBef>
                  <a:spcPct val="20000"/>
                </a:spcBef>
              </a:pPr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Szent István Egyetem, Környezet- és Tájgazdálkodási Intézet, </a:t>
              </a:r>
            </a:p>
            <a:p>
              <a:pPr>
                <a:lnSpc>
                  <a:spcPct val="80000"/>
                </a:lnSpc>
                <a:spcBef>
                  <a:spcPct val="20000"/>
                </a:spcBef>
              </a:pPr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2103 Gödöllő, Páter K. u. 1., E-mail: </a:t>
              </a:r>
              <a:r>
                <a:rPr lang="hu-HU" sz="1200" dirty="0" smtClean="0">
                  <a:latin typeface="Arial" pitchFamily="34" charset="0"/>
                  <a:cs typeface="Arial" pitchFamily="34" charset="0"/>
                  <a:hlinkClick r:id="rId2"/>
                </a:rPr>
                <a:t>drangyanj@gmail.com</a:t>
              </a:r>
              <a:endParaRPr lang="en-US" sz="1200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059" name="Picture 13" descr="SZIE_KTI_logo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5536" y="6103938"/>
              <a:ext cx="792088" cy="754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60" name="Rectangle 14"/>
            <p:cNvSpPr>
              <a:spLocks noChangeArrowheads="1"/>
            </p:cNvSpPr>
            <p:nvPr/>
          </p:nvSpPr>
          <p:spPr bwMode="auto">
            <a:xfrm>
              <a:off x="-433388" y="6092825"/>
              <a:ext cx="9577388" cy="13684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</a:pPr>
              <a:endParaRPr lang="hu-HU" b="0"/>
            </a:p>
          </p:txBody>
        </p:sp>
      </p:grpSp>
      <p:sp>
        <p:nvSpPr>
          <p:cNvPr id="16" name="Szövegdoboz 15"/>
          <p:cNvSpPr txBox="1"/>
          <p:nvPr/>
        </p:nvSpPr>
        <p:spPr>
          <a:xfrm>
            <a:off x="0" y="785794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A meghirdetett birtoktestek </a:t>
            </a:r>
            <a:r>
              <a:rPr lang="hu-HU" sz="1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méretkategóriák </a:t>
            </a:r>
            <a:r>
              <a:rPr lang="hu-HU" sz="1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(ha) szerinti megoszlása</a:t>
            </a:r>
          </a:p>
        </p:txBody>
      </p:sp>
      <p:pic>
        <p:nvPicPr>
          <p:cNvPr id="10" name="Picture 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13579" y="1643050"/>
            <a:ext cx="6987445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476250"/>
          </a:xfrm>
        </p:spPr>
        <p:txBody>
          <a:bodyPr>
            <a:noAutofit/>
          </a:bodyPr>
          <a:lstStyle/>
          <a:p>
            <a:r>
              <a:rPr lang="hu-HU" sz="1400" b="1" dirty="0" smtClean="0">
                <a:solidFill>
                  <a:srgbClr val="006600"/>
                </a:solidFill>
              </a:rPr>
              <a:t>Földfórum – Bicske – 2016. 04. 07.</a:t>
            </a:r>
            <a:br>
              <a:rPr lang="hu-HU" sz="1400" b="1" dirty="0" smtClean="0">
                <a:solidFill>
                  <a:srgbClr val="006600"/>
                </a:solidFill>
              </a:rPr>
            </a:br>
            <a:r>
              <a:rPr lang="hu-HU" sz="1400" i="1" dirty="0" smtClean="0"/>
              <a:t> </a:t>
            </a:r>
            <a:r>
              <a:rPr lang="hu-HU" sz="1400" b="1" i="1" dirty="0" smtClean="0">
                <a:solidFill>
                  <a:srgbClr val="006600"/>
                </a:solidFill>
              </a:rPr>
              <a:t>Ángyán J.: Állami földprivatizáció – intézményesített földrablás: földárverések Fejér megyében  (2015)</a:t>
            </a:r>
            <a:endParaRPr lang="en-US" sz="1400" b="1" dirty="0" smtClean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51" name="Rectangle 6"/>
          <p:cNvSpPr>
            <a:spLocks noChangeArrowheads="1"/>
          </p:cNvSpPr>
          <p:nvPr/>
        </p:nvSpPr>
        <p:spPr bwMode="auto">
          <a:xfrm>
            <a:off x="-180975" y="-963613"/>
            <a:ext cx="9577388" cy="14398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80000"/>
              </a:lnSpc>
              <a:spcBef>
                <a:spcPct val="20000"/>
              </a:spcBef>
            </a:pPr>
            <a:endParaRPr lang="hu-HU" b="0"/>
          </a:p>
        </p:txBody>
      </p:sp>
      <p:grpSp>
        <p:nvGrpSpPr>
          <p:cNvPr id="2" name="Csoportba foglalás 15"/>
          <p:cNvGrpSpPr>
            <a:grpSpLocks/>
          </p:cNvGrpSpPr>
          <p:nvPr/>
        </p:nvGrpSpPr>
        <p:grpSpPr bwMode="auto">
          <a:xfrm>
            <a:off x="-433388" y="6092825"/>
            <a:ext cx="9577388" cy="1368425"/>
            <a:chOff x="-433388" y="6092825"/>
            <a:chExt cx="9577388" cy="1368425"/>
          </a:xfrm>
        </p:grpSpPr>
        <p:sp>
          <p:nvSpPr>
            <p:cNvPr id="2058" name="Rectangle 12"/>
            <p:cNvSpPr>
              <a:spLocks noChangeArrowheads="1"/>
            </p:cNvSpPr>
            <p:nvPr/>
          </p:nvSpPr>
          <p:spPr bwMode="auto">
            <a:xfrm>
              <a:off x="1403648" y="6092825"/>
              <a:ext cx="7416824" cy="765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>
                <a:lnSpc>
                  <a:spcPct val="80000"/>
                </a:lnSpc>
                <a:spcBef>
                  <a:spcPct val="20000"/>
                </a:spcBef>
              </a:pPr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Prof. Dr. Ángyán József ny. egyetemi tanár, az MTA doktora</a:t>
              </a:r>
            </a:p>
            <a:p>
              <a:pPr>
                <a:lnSpc>
                  <a:spcPct val="80000"/>
                </a:lnSpc>
                <a:spcBef>
                  <a:spcPct val="20000"/>
                </a:spcBef>
              </a:pPr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Szent István Egyetem, Környezet- és Tájgazdálkodási Intézet, </a:t>
              </a:r>
            </a:p>
            <a:p>
              <a:pPr>
                <a:lnSpc>
                  <a:spcPct val="80000"/>
                </a:lnSpc>
                <a:spcBef>
                  <a:spcPct val="20000"/>
                </a:spcBef>
              </a:pPr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2103 Gödöllő, Páter K. u. 1., E-mail: </a:t>
              </a:r>
              <a:r>
                <a:rPr lang="hu-HU" sz="1200" dirty="0" smtClean="0">
                  <a:latin typeface="Arial" pitchFamily="34" charset="0"/>
                  <a:cs typeface="Arial" pitchFamily="34" charset="0"/>
                  <a:hlinkClick r:id="rId2"/>
                </a:rPr>
                <a:t>drangyanj@gmail.com</a:t>
              </a:r>
              <a:endParaRPr lang="en-US" sz="1200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059" name="Picture 13" descr="SZIE_KTI_logo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5536" y="6103938"/>
              <a:ext cx="792088" cy="754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60" name="Rectangle 14"/>
            <p:cNvSpPr>
              <a:spLocks noChangeArrowheads="1"/>
            </p:cNvSpPr>
            <p:nvPr/>
          </p:nvSpPr>
          <p:spPr bwMode="auto">
            <a:xfrm>
              <a:off x="-433388" y="6092825"/>
              <a:ext cx="9577388" cy="13684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</a:pPr>
              <a:endParaRPr lang="hu-HU" b="0"/>
            </a:p>
          </p:txBody>
        </p:sp>
      </p:grpSp>
      <p:sp>
        <p:nvSpPr>
          <p:cNvPr id="16" name="Szövegdoboz 15"/>
          <p:cNvSpPr txBox="1"/>
          <p:nvPr/>
        </p:nvSpPr>
        <p:spPr>
          <a:xfrm>
            <a:off x="0" y="1000108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A meghirdetett birtoktestek </a:t>
            </a:r>
            <a:r>
              <a:rPr lang="hu-HU" sz="1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kikiáltási árkategóriák</a:t>
            </a:r>
            <a:r>
              <a:rPr lang="hu-HU" sz="1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hu-HU" sz="1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mFt</a:t>
            </a:r>
            <a:r>
              <a:rPr lang="hu-HU" sz="1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) szerinti megoszlása</a:t>
            </a:r>
          </a:p>
        </p:txBody>
      </p:sp>
      <p:graphicFrame>
        <p:nvGraphicFramePr>
          <p:cNvPr id="10" name="Diagram 9"/>
          <p:cNvGraphicFramePr/>
          <p:nvPr/>
        </p:nvGraphicFramePr>
        <p:xfrm>
          <a:off x="928662" y="1714488"/>
          <a:ext cx="7143800" cy="3786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Graphic spid="10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476250"/>
          </a:xfrm>
        </p:spPr>
        <p:txBody>
          <a:bodyPr>
            <a:noAutofit/>
          </a:bodyPr>
          <a:lstStyle/>
          <a:p>
            <a:r>
              <a:rPr lang="hu-HU" sz="1400" b="1" dirty="0" smtClean="0">
                <a:solidFill>
                  <a:srgbClr val="006600"/>
                </a:solidFill>
              </a:rPr>
              <a:t>Földfórum – Bicske – 2016. 04. 07.</a:t>
            </a:r>
            <a:br>
              <a:rPr lang="hu-HU" sz="1400" b="1" dirty="0" smtClean="0">
                <a:solidFill>
                  <a:srgbClr val="006600"/>
                </a:solidFill>
              </a:rPr>
            </a:br>
            <a:r>
              <a:rPr lang="hu-HU" sz="1400" i="1" dirty="0" smtClean="0"/>
              <a:t> </a:t>
            </a:r>
            <a:r>
              <a:rPr lang="hu-HU" sz="1400" b="1" i="1" dirty="0" smtClean="0">
                <a:solidFill>
                  <a:srgbClr val="006600"/>
                </a:solidFill>
              </a:rPr>
              <a:t>Ángyán J.: Állami földprivatizáció – intézményesített földrablás: földárverések Fejér megyében  (2015)</a:t>
            </a:r>
            <a:endParaRPr lang="en-US" sz="1400" b="1" dirty="0" smtClean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51" name="Rectangle 6"/>
          <p:cNvSpPr>
            <a:spLocks noChangeArrowheads="1"/>
          </p:cNvSpPr>
          <p:nvPr/>
        </p:nvSpPr>
        <p:spPr bwMode="auto">
          <a:xfrm>
            <a:off x="-180975" y="-963613"/>
            <a:ext cx="9577388" cy="14398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80000"/>
              </a:lnSpc>
              <a:spcBef>
                <a:spcPct val="20000"/>
              </a:spcBef>
            </a:pPr>
            <a:endParaRPr lang="hu-HU" b="0"/>
          </a:p>
        </p:txBody>
      </p:sp>
      <p:grpSp>
        <p:nvGrpSpPr>
          <p:cNvPr id="2" name="Csoportba foglalás 15"/>
          <p:cNvGrpSpPr>
            <a:grpSpLocks/>
          </p:cNvGrpSpPr>
          <p:nvPr/>
        </p:nvGrpSpPr>
        <p:grpSpPr bwMode="auto">
          <a:xfrm>
            <a:off x="-433388" y="6092825"/>
            <a:ext cx="9577388" cy="1368425"/>
            <a:chOff x="-433388" y="6092825"/>
            <a:chExt cx="9577388" cy="1368425"/>
          </a:xfrm>
        </p:grpSpPr>
        <p:sp>
          <p:nvSpPr>
            <p:cNvPr id="2058" name="Rectangle 12"/>
            <p:cNvSpPr>
              <a:spLocks noChangeArrowheads="1"/>
            </p:cNvSpPr>
            <p:nvPr/>
          </p:nvSpPr>
          <p:spPr bwMode="auto">
            <a:xfrm>
              <a:off x="1403648" y="6092825"/>
              <a:ext cx="7416824" cy="765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>
                <a:lnSpc>
                  <a:spcPct val="80000"/>
                </a:lnSpc>
                <a:spcBef>
                  <a:spcPct val="20000"/>
                </a:spcBef>
              </a:pPr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Prof. Dr. Ángyán József ny. egyetemi tanár, az MTA doktora</a:t>
              </a:r>
            </a:p>
            <a:p>
              <a:pPr>
                <a:lnSpc>
                  <a:spcPct val="80000"/>
                </a:lnSpc>
                <a:spcBef>
                  <a:spcPct val="20000"/>
                </a:spcBef>
              </a:pPr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Szent István Egyetem, Környezet- és Tájgazdálkodási Intézet, </a:t>
              </a:r>
            </a:p>
            <a:p>
              <a:pPr>
                <a:lnSpc>
                  <a:spcPct val="80000"/>
                </a:lnSpc>
                <a:spcBef>
                  <a:spcPct val="20000"/>
                </a:spcBef>
              </a:pPr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2103 Gödöllő, Páter K. u. 1., E-mail: </a:t>
              </a:r>
              <a:r>
                <a:rPr lang="hu-HU" sz="1200" dirty="0" smtClean="0">
                  <a:latin typeface="Arial" pitchFamily="34" charset="0"/>
                  <a:cs typeface="Arial" pitchFamily="34" charset="0"/>
                  <a:hlinkClick r:id="rId2"/>
                </a:rPr>
                <a:t>drangyanj@gmail.com</a:t>
              </a:r>
              <a:endParaRPr lang="en-US" sz="1200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059" name="Picture 13" descr="SZIE_KTI_logo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5536" y="6103938"/>
              <a:ext cx="792088" cy="754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60" name="Rectangle 14"/>
            <p:cNvSpPr>
              <a:spLocks noChangeArrowheads="1"/>
            </p:cNvSpPr>
            <p:nvPr/>
          </p:nvSpPr>
          <p:spPr bwMode="auto">
            <a:xfrm>
              <a:off x="-433388" y="6092825"/>
              <a:ext cx="9577388" cy="13684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</a:pPr>
              <a:endParaRPr lang="hu-HU" b="0"/>
            </a:p>
          </p:txBody>
        </p:sp>
      </p:grpSp>
      <p:sp>
        <p:nvSpPr>
          <p:cNvPr id="8" name="Szövegdoboz 7"/>
          <p:cNvSpPr txBox="1"/>
          <p:nvPr/>
        </p:nvSpPr>
        <p:spPr>
          <a:xfrm>
            <a:off x="0" y="642918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A  </a:t>
            </a:r>
            <a:r>
              <a:rPr lang="hu-HU" sz="1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300 hektárnál nagyobb </a:t>
            </a:r>
            <a:r>
              <a:rPr lang="hu-HU" sz="1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földterület tulajdonjogához jutó nyertes árverezők arányszámai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0" y="3071810"/>
            <a:ext cx="9001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  <p:graphicFrame>
        <p:nvGraphicFramePr>
          <p:cNvPr id="15" name="Táblázat 14"/>
          <p:cNvGraphicFramePr>
            <a:graphicFrameLocks noGrp="1"/>
          </p:cNvGraphicFramePr>
          <p:nvPr/>
        </p:nvGraphicFramePr>
        <p:xfrm>
          <a:off x="1500165" y="1071546"/>
          <a:ext cx="6143670" cy="1928825"/>
        </p:xfrm>
        <a:graphic>
          <a:graphicData uri="http://schemas.openxmlformats.org/drawingml/2006/table">
            <a:tbl>
              <a:tblPr/>
              <a:tblGrid>
                <a:gridCol w="2352894"/>
                <a:gridCol w="1307164"/>
                <a:gridCol w="1176448"/>
                <a:gridCol w="1307164"/>
              </a:tblGrid>
              <a:tr h="56429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latin typeface="Times New Roman"/>
                          <a:ea typeface="Calibri"/>
                          <a:cs typeface="Times New Roman"/>
                        </a:rPr>
                        <a:t>Megnevezés</a:t>
                      </a:r>
                      <a:endParaRPr lang="hu-H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latin typeface="Times New Roman"/>
                          <a:ea typeface="Calibri"/>
                          <a:cs typeface="Times New Roman"/>
                        </a:rPr>
                        <a:t>Összes</a:t>
                      </a:r>
                      <a:endParaRPr lang="hu-H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b="1">
                          <a:latin typeface="Times New Roman"/>
                          <a:ea typeface="Calibri"/>
                          <a:cs typeface="Times New Roman"/>
                        </a:rPr>
                        <a:t>300 ha feletti</a:t>
                      </a:r>
                      <a:endParaRPr lang="hu-H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b="1">
                          <a:latin typeface="Times New Roman"/>
                          <a:ea typeface="Calibri"/>
                          <a:cs typeface="Times New Roman"/>
                        </a:rPr>
                        <a:t>300 ha feletti (%)</a:t>
                      </a:r>
                      <a:endParaRPr lang="hu-H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907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b="1">
                          <a:latin typeface="Times New Roman"/>
                          <a:ea typeface="Calibri"/>
                          <a:cs typeface="Times New Roman"/>
                        </a:rPr>
                        <a:t>nyertes</a:t>
                      </a:r>
                      <a:endParaRPr lang="hu-H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27290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latin typeface="Times New Roman"/>
                          <a:ea typeface="Calibri"/>
                          <a:cs typeface="Times New Roman"/>
                        </a:rPr>
                        <a:t>Nyertes érdekeltség (db)</a:t>
                      </a:r>
                      <a:endParaRPr lang="hu-H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 smtClean="0">
                          <a:latin typeface="Times New Roman"/>
                          <a:ea typeface="Calibri"/>
                          <a:cs typeface="Times New Roman"/>
                        </a:rPr>
                        <a:t>163</a:t>
                      </a:r>
                      <a:endParaRPr lang="hu-H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hu-H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latin typeface="Times New Roman"/>
                          <a:ea typeface="Calibri"/>
                          <a:cs typeface="Times New Roman"/>
                        </a:rPr>
                        <a:t>6,1</a:t>
                      </a:r>
                      <a:endParaRPr lang="hu-H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90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latin typeface="Times New Roman"/>
                          <a:ea typeface="Calibri"/>
                          <a:cs typeface="Times New Roman"/>
                        </a:rPr>
                        <a:t>Nyertes árverező (fő)</a:t>
                      </a:r>
                      <a:endParaRPr lang="hu-H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 smtClean="0">
                          <a:latin typeface="Times New Roman"/>
                          <a:ea typeface="Calibri"/>
                          <a:cs typeface="Times New Roman"/>
                        </a:rPr>
                        <a:t>208</a:t>
                      </a:r>
                      <a:endParaRPr lang="hu-H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latin typeface="Times New Roman"/>
                          <a:ea typeface="Calibri"/>
                          <a:cs typeface="Times New Roman"/>
                        </a:rPr>
                        <a:t>34</a:t>
                      </a:r>
                      <a:endParaRPr lang="hu-H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smtClean="0">
                          <a:latin typeface="Times New Roman"/>
                          <a:ea typeface="Calibri"/>
                          <a:cs typeface="Times New Roman"/>
                        </a:rPr>
                        <a:t>16,3</a:t>
                      </a:r>
                      <a:endParaRPr lang="hu-H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90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b="1">
                          <a:latin typeface="Times New Roman"/>
                          <a:ea typeface="Calibri"/>
                          <a:cs typeface="Times New Roman"/>
                        </a:rPr>
                        <a:t>Birtoktest (db)</a:t>
                      </a:r>
                      <a:endParaRPr lang="hu-H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latin typeface="Times New Roman"/>
                          <a:ea typeface="Calibri"/>
                          <a:cs typeface="Times New Roman"/>
                        </a:rPr>
                        <a:t>392</a:t>
                      </a:r>
                      <a:endParaRPr lang="hu-H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latin typeface="Times New Roman"/>
                          <a:ea typeface="Calibri"/>
                          <a:cs typeface="Times New Roman"/>
                        </a:rPr>
                        <a:t>113</a:t>
                      </a:r>
                      <a:endParaRPr lang="hu-H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latin typeface="Times New Roman"/>
                          <a:ea typeface="Calibri"/>
                          <a:cs typeface="Times New Roman"/>
                        </a:rPr>
                        <a:t>28,8</a:t>
                      </a:r>
                      <a:endParaRPr lang="hu-H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90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b="1">
                          <a:latin typeface="Times New Roman"/>
                          <a:ea typeface="Calibri"/>
                          <a:cs typeface="Times New Roman"/>
                        </a:rPr>
                        <a:t>Földterület (ha)</a:t>
                      </a:r>
                      <a:endParaRPr lang="hu-H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latin typeface="Times New Roman"/>
                          <a:ea typeface="Calibri"/>
                          <a:cs typeface="Times New Roman"/>
                        </a:rPr>
                        <a:t>17.072</a:t>
                      </a:r>
                      <a:endParaRPr lang="hu-H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13360" algn="l"/>
                        </a:tabLst>
                      </a:pPr>
                      <a:r>
                        <a:rPr lang="hu-HU" sz="1600">
                          <a:latin typeface="Times New Roman"/>
                          <a:ea typeface="Calibri"/>
                          <a:cs typeface="Times New Roman"/>
                        </a:rPr>
                        <a:t>7.320</a:t>
                      </a:r>
                      <a:endParaRPr lang="hu-H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latin typeface="Times New Roman"/>
                          <a:ea typeface="Calibri"/>
                          <a:cs typeface="Times New Roman"/>
                        </a:rPr>
                        <a:t>42,9</a:t>
                      </a:r>
                      <a:endParaRPr lang="hu-H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6" name="Szövegdoboz 15"/>
          <p:cNvSpPr txBox="1"/>
          <p:nvPr/>
        </p:nvSpPr>
        <p:spPr>
          <a:xfrm>
            <a:off x="0" y="3214686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A  </a:t>
            </a:r>
            <a:r>
              <a:rPr lang="hu-HU" sz="1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20 hektárnál kisebb </a:t>
            </a:r>
            <a:r>
              <a:rPr lang="hu-HU" sz="1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földterület tulajdonjogához jutó nyertes árverezők arányszámai</a:t>
            </a:r>
          </a:p>
        </p:txBody>
      </p:sp>
      <p:graphicFrame>
        <p:nvGraphicFramePr>
          <p:cNvPr id="13" name="Táblázat 12"/>
          <p:cNvGraphicFramePr>
            <a:graphicFrameLocks noGrp="1"/>
          </p:cNvGraphicFramePr>
          <p:nvPr/>
        </p:nvGraphicFramePr>
        <p:xfrm>
          <a:off x="1500165" y="3643313"/>
          <a:ext cx="6143669" cy="1799790"/>
        </p:xfrm>
        <a:graphic>
          <a:graphicData uri="http://schemas.openxmlformats.org/drawingml/2006/table">
            <a:tbl>
              <a:tblPr/>
              <a:tblGrid>
                <a:gridCol w="2363234"/>
                <a:gridCol w="1282899"/>
                <a:gridCol w="1147857"/>
                <a:gridCol w="1349679"/>
              </a:tblGrid>
              <a:tr h="319514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latin typeface="Times New Roman"/>
                          <a:ea typeface="Calibri"/>
                          <a:cs typeface="Times New Roman"/>
                        </a:rPr>
                        <a:t>Megnevezés</a:t>
                      </a:r>
                      <a:endParaRPr lang="hu-H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latin typeface="Times New Roman"/>
                          <a:ea typeface="Calibri"/>
                          <a:cs typeface="Times New Roman"/>
                        </a:rPr>
                        <a:t>Összes</a:t>
                      </a:r>
                      <a:endParaRPr lang="hu-H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>
                          <a:latin typeface="Times New Roman"/>
                          <a:ea typeface="Calibri"/>
                          <a:cs typeface="Times New Roman"/>
                        </a:rPr>
                        <a:t>20 ha alatti</a:t>
                      </a:r>
                      <a:endParaRPr lang="hu-H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>
                          <a:latin typeface="Times New Roman"/>
                          <a:ea typeface="Calibri"/>
                          <a:cs typeface="Times New Roman"/>
                        </a:rPr>
                        <a:t>20 ha alatti (%)</a:t>
                      </a:r>
                      <a:endParaRPr lang="hu-H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712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>
                          <a:latin typeface="Times New Roman"/>
                          <a:ea typeface="Calibri"/>
                          <a:cs typeface="Times New Roman"/>
                        </a:rPr>
                        <a:t>nyertes</a:t>
                      </a:r>
                      <a:endParaRPr lang="hu-H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3195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latin typeface="Times New Roman"/>
                          <a:ea typeface="Calibri"/>
                          <a:cs typeface="Times New Roman"/>
                        </a:rPr>
                        <a:t>Nyertes érdekeltség (db)</a:t>
                      </a:r>
                      <a:endParaRPr lang="hu-H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latin typeface="Times New Roman"/>
                          <a:ea typeface="Calibri"/>
                          <a:cs typeface="Times New Roman"/>
                        </a:rPr>
                        <a:t>163</a:t>
                      </a:r>
                      <a:endParaRPr lang="hu-H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latin typeface="Times New Roman"/>
                          <a:ea typeface="Calibri"/>
                          <a:cs typeface="Times New Roman"/>
                        </a:rPr>
                        <a:t>53</a:t>
                      </a:r>
                      <a:endParaRPr lang="hu-H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latin typeface="Times New Roman"/>
                          <a:ea typeface="Calibri"/>
                          <a:cs typeface="Times New Roman"/>
                        </a:rPr>
                        <a:t>32,5</a:t>
                      </a:r>
                      <a:endParaRPr lang="hu-H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5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>
                          <a:latin typeface="Times New Roman"/>
                          <a:ea typeface="Calibri"/>
                          <a:cs typeface="Times New Roman"/>
                        </a:rPr>
                        <a:t>Nyertes árverező (fő)</a:t>
                      </a:r>
                      <a:endParaRPr lang="hu-H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latin typeface="Times New Roman"/>
                          <a:ea typeface="Calibri"/>
                          <a:cs typeface="Times New Roman"/>
                        </a:rPr>
                        <a:t>208</a:t>
                      </a:r>
                      <a:endParaRPr lang="hu-H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latin typeface="Times New Roman"/>
                          <a:ea typeface="Calibri"/>
                          <a:cs typeface="Times New Roman"/>
                        </a:rPr>
                        <a:t>55</a:t>
                      </a:r>
                      <a:endParaRPr lang="hu-H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latin typeface="Times New Roman"/>
                          <a:ea typeface="Calibri"/>
                          <a:cs typeface="Times New Roman"/>
                        </a:rPr>
                        <a:t>26,4</a:t>
                      </a:r>
                      <a:endParaRPr lang="hu-H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7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>
                          <a:latin typeface="Times New Roman"/>
                          <a:ea typeface="Calibri"/>
                          <a:cs typeface="Times New Roman"/>
                        </a:rPr>
                        <a:t>Birtoktest (db)</a:t>
                      </a:r>
                      <a:endParaRPr lang="hu-H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latin typeface="Times New Roman"/>
                          <a:ea typeface="Calibri"/>
                          <a:cs typeface="Times New Roman"/>
                        </a:rPr>
                        <a:t>392</a:t>
                      </a:r>
                      <a:endParaRPr lang="hu-H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latin typeface="Times New Roman"/>
                          <a:ea typeface="Calibri"/>
                          <a:cs typeface="Times New Roman"/>
                        </a:rPr>
                        <a:t>60</a:t>
                      </a:r>
                      <a:endParaRPr lang="hu-H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latin typeface="Times New Roman"/>
                          <a:ea typeface="Calibri"/>
                          <a:cs typeface="Times New Roman"/>
                        </a:rPr>
                        <a:t>15,3</a:t>
                      </a:r>
                      <a:endParaRPr lang="hu-H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7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>
                          <a:latin typeface="Times New Roman"/>
                          <a:ea typeface="Calibri"/>
                          <a:cs typeface="Times New Roman"/>
                        </a:rPr>
                        <a:t>Földterület (ha)</a:t>
                      </a:r>
                      <a:endParaRPr lang="hu-H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latin typeface="Times New Roman"/>
                          <a:ea typeface="Calibri"/>
                          <a:cs typeface="Times New Roman"/>
                        </a:rPr>
                        <a:t>17.072</a:t>
                      </a:r>
                      <a:endParaRPr lang="hu-H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13360" algn="l"/>
                        </a:tabLst>
                      </a:pPr>
                      <a:r>
                        <a:rPr lang="hu-HU" sz="1600">
                          <a:latin typeface="Times New Roman"/>
                          <a:ea typeface="Calibri"/>
                          <a:cs typeface="Times New Roman"/>
                        </a:rPr>
                        <a:t>394</a:t>
                      </a:r>
                      <a:endParaRPr lang="hu-H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latin typeface="Times New Roman"/>
                          <a:ea typeface="Calibri"/>
                          <a:cs typeface="Times New Roman"/>
                        </a:rPr>
                        <a:t>2,3</a:t>
                      </a:r>
                      <a:endParaRPr lang="hu-H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2725" algn="l"/>
              </a:tabLst>
            </a:pPr>
            <a:r>
              <a:rPr kumimoji="0" lang="hu-H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B.) 20 ha alatti</a:t>
            </a:r>
            <a:r>
              <a:rPr kumimoji="0" lang="hu-HU" sz="11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„átlagjavító”</a:t>
            </a:r>
            <a:r>
              <a:rPr kumimoji="0" lang="hu-H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nyertesek</a:t>
            </a:r>
            <a:endParaRPr kumimoji="0" lang="hu-H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2725" algn="l"/>
              </a:tabLst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476250"/>
          </a:xfrm>
        </p:spPr>
        <p:txBody>
          <a:bodyPr>
            <a:noAutofit/>
          </a:bodyPr>
          <a:lstStyle/>
          <a:p>
            <a:r>
              <a:rPr lang="hu-HU" sz="1400" b="1" dirty="0" smtClean="0">
                <a:solidFill>
                  <a:srgbClr val="006600"/>
                </a:solidFill>
              </a:rPr>
              <a:t>Földfórum – Bicske – 2016. 04. 07.</a:t>
            </a:r>
            <a:br>
              <a:rPr lang="hu-HU" sz="1400" b="1" dirty="0" smtClean="0">
                <a:solidFill>
                  <a:srgbClr val="006600"/>
                </a:solidFill>
              </a:rPr>
            </a:br>
            <a:r>
              <a:rPr lang="hu-HU" sz="1400" i="1" dirty="0" smtClean="0"/>
              <a:t> </a:t>
            </a:r>
            <a:r>
              <a:rPr lang="hu-HU" sz="1400" b="1" i="1" dirty="0" smtClean="0">
                <a:solidFill>
                  <a:srgbClr val="006600"/>
                </a:solidFill>
              </a:rPr>
              <a:t>Ángyán J.: Állami földprivatizáció – intézményesített földrablás: földárverések Fejér megyében  (2015)</a:t>
            </a:r>
            <a:endParaRPr lang="en-US" sz="1400" b="1" dirty="0" smtClean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51" name="Rectangle 6"/>
          <p:cNvSpPr>
            <a:spLocks noChangeArrowheads="1"/>
          </p:cNvSpPr>
          <p:nvPr/>
        </p:nvSpPr>
        <p:spPr bwMode="auto">
          <a:xfrm>
            <a:off x="-180975" y="-963613"/>
            <a:ext cx="9577388" cy="14398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80000"/>
              </a:lnSpc>
              <a:spcBef>
                <a:spcPct val="20000"/>
              </a:spcBef>
            </a:pPr>
            <a:endParaRPr lang="hu-HU" b="0"/>
          </a:p>
        </p:txBody>
      </p:sp>
      <p:grpSp>
        <p:nvGrpSpPr>
          <p:cNvPr id="2" name="Csoportba foglalás 15"/>
          <p:cNvGrpSpPr>
            <a:grpSpLocks/>
          </p:cNvGrpSpPr>
          <p:nvPr/>
        </p:nvGrpSpPr>
        <p:grpSpPr bwMode="auto">
          <a:xfrm>
            <a:off x="-433388" y="6092825"/>
            <a:ext cx="9577388" cy="1368425"/>
            <a:chOff x="-433388" y="6092825"/>
            <a:chExt cx="9577388" cy="1368425"/>
          </a:xfrm>
        </p:grpSpPr>
        <p:sp>
          <p:nvSpPr>
            <p:cNvPr id="2058" name="Rectangle 12"/>
            <p:cNvSpPr>
              <a:spLocks noChangeArrowheads="1"/>
            </p:cNvSpPr>
            <p:nvPr/>
          </p:nvSpPr>
          <p:spPr bwMode="auto">
            <a:xfrm>
              <a:off x="1403648" y="6092825"/>
              <a:ext cx="7416824" cy="765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>
                <a:lnSpc>
                  <a:spcPct val="80000"/>
                </a:lnSpc>
                <a:spcBef>
                  <a:spcPct val="20000"/>
                </a:spcBef>
              </a:pPr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Prof. Dr. Ángyán József ny. egyetemi tanár, az MTA doktora</a:t>
              </a:r>
            </a:p>
            <a:p>
              <a:pPr>
                <a:lnSpc>
                  <a:spcPct val="80000"/>
                </a:lnSpc>
                <a:spcBef>
                  <a:spcPct val="20000"/>
                </a:spcBef>
              </a:pPr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Szent István Egyetem, Környezet- és Tájgazdálkodási Intézet, </a:t>
              </a:r>
            </a:p>
            <a:p>
              <a:pPr>
                <a:lnSpc>
                  <a:spcPct val="80000"/>
                </a:lnSpc>
                <a:spcBef>
                  <a:spcPct val="20000"/>
                </a:spcBef>
              </a:pPr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2103 Gödöllő, Páter K. u. 1., E-mail: </a:t>
              </a:r>
              <a:r>
                <a:rPr lang="hu-HU" sz="1200" dirty="0" smtClean="0">
                  <a:latin typeface="Arial" pitchFamily="34" charset="0"/>
                  <a:cs typeface="Arial" pitchFamily="34" charset="0"/>
                  <a:hlinkClick r:id="rId2"/>
                </a:rPr>
                <a:t>drangyanj@gmail.com</a:t>
              </a:r>
              <a:endParaRPr lang="en-US" sz="1200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059" name="Picture 13" descr="SZIE_KTI_logo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5536" y="6103938"/>
              <a:ext cx="792088" cy="754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60" name="Rectangle 14"/>
            <p:cNvSpPr>
              <a:spLocks noChangeArrowheads="1"/>
            </p:cNvSpPr>
            <p:nvPr/>
          </p:nvSpPr>
          <p:spPr bwMode="auto">
            <a:xfrm>
              <a:off x="-433388" y="6092825"/>
              <a:ext cx="9577388" cy="13684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</a:pPr>
              <a:endParaRPr lang="hu-HU" b="0"/>
            </a:p>
          </p:txBody>
        </p:sp>
      </p:grpSp>
      <p:graphicFrame>
        <p:nvGraphicFramePr>
          <p:cNvPr id="12" name="Diagram 11"/>
          <p:cNvGraphicFramePr/>
          <p:nvPr/>
        </p:nvGraphicFramePr>
        <p:xfrm>
          <a:off x="571472" y="1785926"/>
          <a:ext cx="8001056" cy="38576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Szövegdoboz 12"/>
          <p:cNvSpPr txBox="1"/>
          <p:nvPr/>
        </p:nvSpPr>
        <p:spPr>
          <a:xfrm>
            <a:off x="0" y="928670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A  </a:t>
            </a:r>
            <a:r>
              <a:rPr lang="hu-HU" sz="1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20 hektárnál kisebb </a:t>
            </a:r>
            <a:r>
              <a:rPr lang="hu-HU" sz="1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földterület tulajdonjogához jutó nyertes árverezők arányszámai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476250"/>
          </a:xfrm>
        </p:spPr>
        <p:txBody>
          <a:bodyPr>
            <a:noAutofit/>
          </a:bodyPr>
          <a:lstStyle/>
          <a:p>
            <a:r>
              <a:rPr lang="hu-HU" sz="1400" b="1" dirty="0" smtClean="0">
                <a:solidFill>
                  <a:srgbClr val="006600"/>
                </a:solidFill>
              </a:rPr>
              <a:t>Földfórum – Bicske – 2016. 04. 07.</a:t>
            </a:r>
            <a:br>
              <a:rPr lang="hu-HU" sz="1400" b="1" dirty="0" smtClean="0">
                <a:solidFill>
                  <a:srgbClr val="006600"/>
                </a:solidFill>
              </a:rPr>
            </a:br>
            <a:r>
              <a:rPr lang="hu-HU" sz="1400" i="1" dirty="0" smtClean="0"/>
              <a:t> </a:t>
            </a:r>
            <a:r>
              <a:rPr lang="hu-HU" sz="1400" b="1" i="1" dirty="0" smtClean="0">
                <a:solidFill>
                  <a:srgbClr val="006600"/>
                </a:solidFill>
              </a:rPr>
              <a:t>Ángyán J.: Állami földprivatizáció – intézményesített földrablás: földárverések Fejér megyében  (2015)</a:t>
            </a:r>
            <a:endParaRPr lang="en-US" sz="1400" b="1" dirty="0" smtClean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51" name="Rectangle 6"/>
          <p:cNvSpPr>
            <a:spLocks noChangeArrowheads="1"/>
          </p:cNvSpPr>
          <p:nvPr/>
        </p:nvSpPr>
        <p:spPr bwMode="auto">
          <a:xfrm>
            <a:off x="-180975" y="-963613"/>
            <a:ext cx="9577388" cy="14398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80000"/>
              </a:lnSpc>
              <a:spcBef>
                <a:spcPct val="20000"/>
              </a:spcBef>
            </a:pPr>
            <a:endParaRPr lang="hu-HU" b="0"/>
          </a:p>
        </p:txBody>
      </p:sp>
      <p:grpSp>
        <p:nvGrpSpPr>
          <p:cNvPr id="2" name="Csoportba foglalás 15"/>
          <p:cNvGrpSpPr>
            <a:grpSpLocks/>
          </p:cNvGrpSpPr>
          <p:nvPr/>
        </p:nvGrpSpPr>
        <p:grpSpPr bwMode="auto">
          <a:xfrm>
            <a:off x="-433388" y="6092825"/>
            <a:ext cx="9577388" cy="1368425"/>
            <a:chOff x="-433388" y="6092825"/>
            <a:chExt cx="9577388" cy="1368425"/>
          </a:xfrm>
        </p:grpSpPr>
        <p:sp>
          <p:nvSpPr>
            <p:cNvPr id="2058" name="Rectangle 12"/>
            <p:cNvSpPr>
              <a:spLocks noChangeArrowheads="1"/>
            </p:cNvSpPr>
            <p:nvPr/>
          </p:nvSpPr>
          <p:spPr bwMode="auto">
            <a:xfrm>
              <a:off x="1403648" y="6092825"/>
              <a:ext cx="7416824" cy="765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>
                <a:lnSpc>
                  <a:spcPct val="80000"/>
                </a:lnSpc>
                <a:spcBef>
                  <a:spcPct val="20000"/>
                </a:spcBef>
              </a:pPr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Prof. Dr. Ángyán József ny. egyetemi tanár, az MTA doktora</a:t>
              </a:r>
            </a:p>
            <a:p>
              <a:pPr>
                <a:lnSpc>
                  <a:spcPct val="80000"/>
                </a:lnSpc>
                <a:spcBef>
                  <a:spcPct val="20000"/>
                </a:spcBef>
              </a:pPr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Szent István Egyetem, Környezet- és Tájgazdálkodási Intézet, </a:t>
              </a:r>
            </a:p>
            <a:p>
              <a:pPr>
                <a:lnSpc>
                  <a:spcPct val="80000"/>
                </a:lnSpc>
                <a:spcBef>
                  <a:spcPct val="20000"/>
                </a:spcBef>
              </a:pPr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2103 Gödöllő, Páter K. u. 1., E-mail: </a:t>
              </a:r>
              <a:r>
                <a:rPr lang="hu-HU" sz="1200" dirty="0" smtClean="0">
                  <a:latin typeface="Arial" pitchFamily="34" charset="0"/>
                  <a:cs typeface="Arial" pitchFamily="34" charset="0"/>
                  <a:hlinkClick r:id="rId2"/>
                </a:rPr>
                <a:t>drangyanj@gmail.com</a:t>
              </a:r>
              <a:endParaRPr lang="en-US" sz="1200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059" name="Picture 13" descr="SZIE_KTI_logo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5536" y="6103938"/>
              <a:ext cx="792088" cy="754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60" name="Rectangle 14"/>
            <p:cNvSpPr>
              <a:spLocks noChangeArrowheads="1"/>
            </p:cNvSpPr>
            <p:nvPr/>
          </p:nvSpPr>
          <p:spPr bwMode="auto">
            <a:xfrm>
              <a:off x="-433388" y="6092825"/>
              <a:ext cx="9577388" cy="13684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</a:pPr>
              <a:endParaRPr lang="hu-HU" b="0"/>
            </a:p>
          </p:txBody>
        </p:sp>
      </p:grpSp>
      <p:pic>
        <p:nvPicPr>
          <p:cNvPr id="11" name="Picture 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37840" y="1643050"/>
            <a:ext cx="6820308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zövegdoboz 8"/>
          <p:cNvSpPr txBox="1"/>
          <p:nvPr/>
        </p:nvSpPr>
        <p:spPr>
          <a:xfrm>
            <a:off x="0" y="857232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hu-HU" sz="1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helyi lakosok </a:t>
            </a:r>
            <a:r>
              <a:rPr lang="hu-HU" sz="1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által elnyert földterületek aránya (%) Fejér megyében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476250"/>
          </a:xfrm>
        </p:spPr>
        <p:txBody>
          <a:bodyPr>
            <a:noAutofit/>
          </a:bodyPr>
          <a:lstStyle/>
          <a:p>
            <a:r>
              <a:rPr lang="hu-HU" sz="1400" b="1" dirty="0" smtClean="0">
                <a:solidFill>
                  <a:srgbClr val="006600"/>
                </a:solidFill>
              </a:rPr>
              <a:t>Földfórum – Bicske – 2016. 04. 07.</a:t>
            </a:r>
            <a:br>
              <a:rPr lang="hu-HU" sz="1400" b="1" dirty="0" smtClean="0">
                <a:solidFill>
                  <a:srgbClr val="006600"/>
                </a:solidFill>
              </a:rPr>
            </a:br>
            <a:r>
              <a:rPr lang="hu-HU" sz="1400" i="1" dirty="0" smtClean="0"/>
              <a:t> </a:t>
            </a:r>
            <a:r>
              <a:rPr lang="hu-HU" sz="1400" b="1" i="1" dirty="0" smtClean="0">
                <a:solidFill>
                  <a:srgbClr val="006600"/>
                </a:solidFill>
              </a:rPr>
              <a:t>Ángyán J.: Állami földprivatizáció – intézményesített földrablás: földárverések Fejér megyében  (2015)</a:t>
            </a:r>
            <a:endParaRPr lang="en-US" sz="1400" b="1" dirty="0" smtClean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51" name="Rectangle 6"/>
          <p:cNvSpPr>
            <a:spLocks noChangeArrowheads="1"/>
          </p:cNvSpPr>
          <p:nvPr/>
        </p:nvSpPr>
        <p:spPr bwMode="auto">
          <a:xfrm>
            <a:off x="-180975" y="-963613"/>
            <a:ext cx="9577388" cy="14398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80000"/>
              </a:lnSpc>
              <a:spcBef>
                <a:spcPct val="20000"/>
              </a:spcBef>
            </a:pPr>
            <a:endParaRPr lang="hu-HU" b="0"/>
          </a:p>
        </p:txBody>
      </p:sp>
      <p:grpSp>
        <p:nvGrpSpPr>
          <p:cNvPr id="2" name="Csoportba foglalás 15"/>
          <p:cNvGrpSpPr>
            <a:grpSpLocks/>
          </p:cNvGrpSpPr>
          <p:nvPr/>
        </p:nvGrpSpPr>
        <p:grpSpPr bwMode="auto">
          <a:xfrm>
            <a:off x="-433388" y="6092825"/>
            <a:ext cx="9577388" cy="1368425"/>
            <a:chOff x="-433388" y="6092825"/>
            <a:chExt cx="9577388" cy="1368425"/>
          </a:xfrm>
        </p:grpSpPr>
        <p:sp>
          <p:nvSpPr>
            <p:cNvPr id="2058" name="Rectangle 12"/>
            <p:cNvSpPr>
              <a:spLocks noChangeArrowheads="1"/>
            </p:cNvSpPr>
            <p:nvPr/>
          </p:nvSpPr>
          <p:spPr bwMode="auto">
            <a:xfrm>
              <a:off x="1403648" y="6092825"/>
              <a:ext cx="7416824" cy="765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>
                <a:lnSpc>
                  <a:spcPct val="80000"/>
                </a:lnSpc>
                <a:spcBef>
                  <a:spcPct val="20000"/>
                </a:spcBef>
              </a:pPr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Prof. Dr. Ángyán József ny. egyetemi tanár, az MTA doktora</a:t>
              </a:r>
            </a:p>
            <a:p>
              <a:pPr>
                <a:lnSpc>
                  <a:spcPct val="80000"/>
                </a:lnSpc>
                <a:spcBef>
                  <a:spcPct val="20000"/>
                </a:spcBef>
              </a:pPr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Szent István Egyetem, Környezet- és Tájgazdálkodási Intézet, </a:t>
              </a:r>
            </a:p>
            <a:p>
              <a:pPr>
                <a:lnSpc>
                  <a:spcPct val="80000"/>
                </a:lnSpc>
                <a:spcBef>
                  <a:spcPct val="20000"/>
                </a:spcBef>
              </a:pPr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2103 Gödöllő, Páter K. u. 1., E-mail: </a:t>
              </a:r>
              <a:r>
                <a:rPr lang="hu-HU" sz="1200" dirty="0" smtClean="0">
                  <a:latin typeface="Arial" pitchFamily="34" charset="0"/>
                  <a:cs typeface="Arial" pitchFamily="34" charset="0"/>
                  <a:hlinkClick r:id="rId2"/>
                </a:rPr>
                <a:t>drangyanj@gmail.com</a:t>
              </a:r>
              <a:endParaRPr lang="en-US" sz="1200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059" name="Picture 13" descr="SZIE_KTI_logo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5536" y="6103938"/>
              <a:ext cx="792088" cy="754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60" name="Rectangle 14"/>
            <p:cNvSpPr>
              <a:spLocks noChangeArrowheads="1"/>
            </p:cNvSpPr>
            <p:nvPr/>
          </p:nvSpPr>
          <p:spPr bwMode="auto">
            <a:xfrm>
              <a:off x="-433388" y="6092825"/>
              <a:ext cx="9577388" cy="13684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</a:pPr>
              <a:endParaRPr lang="hu-HU" b="0"/>
            </a:p>
          </p:txBody>
        </p:sp>
      </p:grpSp>
      <p:sp>
        <p:nvSpPr>
          <p:cNvPr id="15" name="Szövegdoboz 14"/>
          <p:cNvSpPr txBox="1"/>
          <p:nvPr/>
        </p:nvSpPr>
        <p:spPr>
          <a:xfrm>
            <a:off x="0" y="714356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A vesztes </a:t>
            </a:r>
            <a:r>
              <a:rPr lang="hu-HU" sz="1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települések </a:t>
            </a:r>
            <a:r>
              <a:rPr lang="hu-HU" sz="1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rangsora  a </a:t>
            </a:r>
            <a:r>
              <a:rPr lang="hu-HU" sz="1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külső árverezők </a:t>
            </a:r>
            <a:r>
              <a:rPr lang="hu-HU" sz="1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által megszerzett állami földterületek nagysága alapján  </a:t>
            </a:r>
          </a:p>
        </p:txBody>
      </p:sp>
      <p:graphicFrame>
        <p:nvGraphicFramePr>
          <p:cNvPr id="10" name="Táblázat 9"/>
          <p:cNvGraphicFramePr>
            <a:graphicFrameLocks noGrp="1"/>
          </p:cNvGraphicFramePr>
          <p:nvPr/>
        </p:nvGraphicFramePr>
        <p:xfrm>
          <a:off x="1357290" y="1295979"/>
          <a:ext cx="6357982" cy="3692896"/>
        </p:xfrm>
        <a:graphic>
          <a:graphicData uri="http://schemas.openxmlformats.org/drawingml/2006/table">
            <a:tbl>
              <a:tblPr/>
              <a:tblGrid>
                <a:gridCol w="4459856"/>
                <a:gridCol w="938921"/>
                <a:gridCol w="959205"/>
              </a:tblGrid>
              <a:tr h="22392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Település</a:t>
                      </a:r>
                      <a:endParaRPr lang="hu-H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034" marR="38034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Eredményes </a:t>
                      </a:r>
                      <a:r>
                        <a:rPr lang="hu-H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árverezés</a:t>
                      </a:r>
                      <a:endParaRPr lang="hu-H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034" marR="380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24338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hu-HU" sz="16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034" marR="38034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88950" algn="dec"/>
                        </a:tabLst>
                      </a:pPr>
                      <a:r>
                        <a:rPr lang="hu-H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(db)</a:t>
                      </a:r>
                      <a:endParaRPr lang="hu-H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034" marR="380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88950" algn="dec"/>
                        </a:tabLst>
                      </a:pPr>
                      <a:r>
                        <a:rPr lang="hu-H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(ha) </a:t>
                      </a:r>
                      <a:endParaRPr lang="hu-H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034" marR="380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924">
                <a:tc>
                  <a:txBody>
                    <a:bodyPr/>
                    <a:lstStyle/>
                    <a:p>
                      <a:pPr marL="285750" lvl="0" indent="-28575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685800" algn="l"/>
                        </a:tabLst>
                      </a:pPr>
                      <a:r>
                        <a:rPr lang="hu-H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1. Pusztaszabolcs</a:t>
                      </a:r>
                      <a:endParaRPr lang="hu-H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034" marR="38034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34620" algn="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88950" algn="dec"/>
                        </a:tabLst>
                      </a:pPr>
                      <a:r>
                        <a:rPr lang="hu-H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38034" marR="380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34620" algn="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88950" algn="dec"/>
                        </a:tabLst>
                      </a:pPr>
                      <a:r>
                        <a:rPr lang="hu-H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1304</a:t>
                      </a:r>
                    </a:p>
                  </a:txBody>
                  <a:tcPr marL="38034" marR="380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23924">
                <a:tc>
                  <a:txBody>
                    <a:bodyPr/>
                    <a:lstStyle/>
                    <a:p>
                      <a:pPr marL="285750" lvl="0" indent="-28575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685800" algn="l"/>
                        </a:tabLst>
                      </a:pPr>
                      <a:r>
                        <a:rPr lang="hu-H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2. Gárdony</a:t>
                      </a:r>
                      <a:endParaRPr lang="hu-H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034" marR="38034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34620" algn="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88950" algn="dec"/>
                        </a:tabLst>
                      </a:pPr>
                      <a:r>
                        <a:rPr lang="hu-HU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38034" marR="380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34620" algn="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88950" algn="dec"/>
                        </a:tabLst>
                      </a:pPr>
                      <a:r>
                        <a:rPr lang="hu-H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864</a:t>
                      </a:r>
                    </a:p>
                  </a:txBody>
                  <a:tcPr marL="38034" marR="380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23924">
                <a:tc>
                  <a:txBody>
                    <a:bodyPr/>
                    <a:lstStyle/>
                    <a:p>
                      <a:pPr marL="285750" lvl="0" indent="-28575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685800" algn="l"/>
                        </a:tabLst>
                      </a:pPr>
                      <a:r>
                        <a:rPr lang="hu-H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3. Hantos</a:t>
                      </a:r>
                      <a:endParaRPr lang="hu-H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034" marR="38034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34620" algn="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88950" algn="dec"/>
                        </a:tabLst>
                      </a:pPr>
                      <a:r>
                        <a:rPr lang="hu-HU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38034" marR="380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34620" algn="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88950" algn="dec"/>
                        </a:tabLst>
                      </a:pPr>
                      <a:r>
                        <a:rPr lang="hu-H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856</a:t>
                      </a:r>
                    </a:p>
                  </a:txBody>
                  <a:tcPr marL="38034" marR="380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23924">
                <a:tc>
                  <a:txBody>
                    <a:bodyPr/>
                    <a:lstStyle/>
                    <a:p>
                      <a:pPr marL="285750" lvl="0" indent="-28575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685800" algn="l"/>
                        </a:tabLst>
                      </a:pPr>
                      <a:r>
                        <a:rPr lang="hu-H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4. Seregélyes</a:t>
                      </a:r>
                      <a:endParaRPr lang="hu-H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034" marR="38034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34620" algn="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88950" algn="dec"/>
                        </a:tabLst>
                      </a:pPr>
                      <a:r>
                        <a:rPr lang="hu-HU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38034" marR="380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34620" algn="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88950" algn="dec"/>
                        </a:tabLst>
                      </a:pPr>
                      <a:r>
                        <a:rPr lang="hu-H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796</a:t>
                      </a:r>
                    </a:p>
                  </a:txBody>
                  <a:tcPr marL="38034" marR="380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23924">
                <a:tc>
                  <a:txBody>
                    <a:bodyPr/>
                    <a:lstStyle/>
                    <a:p>
                      <a:pPr marL="285750" lvl="0" indent="-28575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685800" algn="l"/>
                        </a:tabLst>
                      </a:pPr>
                      <a:r>
                        <a:rPr lang="hu-HU" sz="16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5. Alcsútdoboz</a:t>
                      </a:r>
                      <a:endParaRPr lang="hu-HU" sz="16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034" marR="38034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34620" algn="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88950" algn="dec"/>
                        </a:tabLst>
                      </a:pPr>
                      <a:r>
                        <a:rPr lang="hu-HU" sz="1600" b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38034" marR="380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34620" algn="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88950" algn="dec"/>
                        </a:tabLst>
                      </a:pPr>
                      <a:r>
                        <a:rPr lang="hu-HU" sz="16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761</a:t>
                      </a:r>
                    </a:p>
                  </a:txBody>
                  <a:tcPr marL="38034" marR="380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23924">
                <a:tc>
                  <a:txBody>
                    <a:bodyPr/>
                    <a:lstStyle/>
                    <a:p>
                      <a:pPr marL="285750" lvl="0" indent="-28575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685800" algn="l"/>
                        </a:tabLst>
                      </a:pPr>
                      <a:r>
                        <a:rPr lang="hu-HU" sz="16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6. Etyek</a:t>
                      </a:r>
                      <a:endParaRPr lang="hu-HU" sz="16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034" marR="38034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34620" algn="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88950" algn="dec"/>
                        </a:tabLst>
                      </a:pPr>
                      <a:r>
                        <a:rPr lang="hu-HU" sz="1600" b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38034" marR="380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34620" algn="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88950" algn="dec"/>
                        </a:tabLst>
                      </a:pPr>
                      <a:r>
                        <a:rPr lang="hu-HU" sz="16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666</a:t>
                      </a:r>
                    </a:p>
                  </a:txBody>
                  <a:tcPr marL="38034" marR="380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23924">
                <a:tc>
                  <a:txBody>
                    <a:bodyPr/>
                    <a:lstStyle/>
                    <a:p>
                      <a:pPr marL="285750" lvl="0" indent="-28575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685800" algn="l"/>
                        </a:tabLst>
                      </a:pPr>
                      <a:r>
                        <a:rPr lang="hu-HU" sz="16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7. Sárbogárd</a:t>
                      </a:r>
                      <a:endParaRPr lang="hu-HU" sz="16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034" marR="38034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34620" algn="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88950" algn="dec"/>
                        </a:tabLst>
                      </a:pPr>
                      <a:r>
                        <a:rPr lang="hu-HU" sz="1600" b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38034" marR="380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34620" algn="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88950" algn="dec"/>
                        </a:tabLst>
                      </a:pPr>
                      <a:r>
                        <a:rPr lang="hu-HU" sz="16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596</a:t>
                      </a:r>
                    </a:p>
                  </a:txBody>
                  <a:tcPr marL="38034" marR="380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23924">
                <a:tc>
                  <a:txBody>
                    <a:bodyPr/>
                    <a:lstStyle/>
                    <a:p>
                      <a:pPr marL="285750" lvl="0" indent="-28575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685800" algn="l"/>
                        </a:tabLst>
                      </a:pPr>
                      <a:r>
                        <a:rPr lang="hu-HU" sz="16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8. Zichyújfalu</a:t>
                      </a:r>
                      <a:endParaRPr lang="hu-HU" sz="16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034" marR="38034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34620" algn="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88950" algn="dec"/>
                        </a:tabLst>
                      </a:pPr>
                      <a:r>
                        <a:rPr lang="hu-HU" sz="16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38034" marR="380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34620" algn="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88950" algn="dec"/>
                        </a:tabLst>
                      </a:pPr>
                      <a:r>
                        <a:rPr lang="hu-HU" sz="16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593</a:t>
                      </a:r>
                    </a:p>
                  </a:txBody>
                  <a:tcPr marL="38034" marR="380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23924">
                <a:tc>
                  <a:txBody>
                    <a:bodyPr/>
                    <a:lstStyle/>
                    <a:p>
                      <a:pPr marL="285750" lvl="0" indent="-28575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685800" algn="l"/>
                        </a:tabLst>
                      </a:pPr>
                      <a:r>
                        <a:rPr lang="hu-HU" sz="16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9. Mány</a:t>
                      </a:r>
                      <a:endParaRPr lang="hu-HU" sz="16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034" marR="38034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34620" algn="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88950" algn="dec"/>
                        </a:tabLst>
                      </a:pPr>
                      <a:r>
                        <a:rPr lang="hu-HU" sz="16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38034" marR="380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34620" algn="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88950" algn="dec"/>
                        </a:tabLst>
                      </a:pPr>
                      <a:r>
                        <a:rPr lang="hu-HU" sz="16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568</a:t>
                      </a:r>
                    </a:p>
                  </a:txBody>
                  <a:tcPr marL="38034" marR="380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23924">
                <a:tc>
                  <a:txBody>
                    <a:bodyPr/>
                    <a:lstStyle/>
                    <a:p>
                      <a:pPr marL="285750" lvl="0" indent="-28575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685800" algn="l"/>
                        </a:tabLst>
                      </a:pPr>
                      <a:r>
                        <a:rPr lang="hu-HU" sz="16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10. Szabadegyháza</a:t>
                      </a:r>
                      <a:endParaRPr lang="hu-HU" sz="16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034" marR="38034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34620" algn="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88950" algn="dec"/>
                        </a:tabLst>
                      </a:pPr>
                      <a:r>
                        <a:rPr lang="hu-HU" sz="16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38034" marR="380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34620" algn="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88950" algn="dec"/>
                        </a:tabLst>
                      </a:pPr>
                      <a:r>
                        <a:rPr lang="hu-HU" sz="16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516</a:t>
                      </a:r>
                    </a:p>
                  </a:txBody>
                  <a:tcPr marL="38034" marR="380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További </a:t>
                      </a:r>
                      <a:r>
                        <a:rPr lang="hu-H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47 termőföldet veszítő település </a:t>
                      </a:r>
                      <a:r>
                        <a:rPr lang="hu-H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összesen</a:t>
                      </a:r>
                    </a:p>
                  </a:txBody>
                  <a:tcPr marL="38034" marR="38034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34620" algn="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88950" algn="dec"/>
                        </a:tabLst>
                      </a:pPr>
                      <a:r>
                        <a:rPr lang="hu-H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157</a:t>
                      </a:r>
                      <a:endParaRPr lang="hu-H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034" marR="380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34620" algn="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88950" algn="dec"/>
                        </a:tabLst>
                      </a:pPr>
                      <a:r>
                        <a:rPr lang="hu-H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5.947</a:t>
                      </a:r>
                      <a:endParaRPr lang="hu-H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034" marR="380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097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Az 57 termőföldet veszítő település mindösszesen</a:t>
                      </a:r>
                      <a:endParaRPr lang="hu-H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034" marR="38034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34620" algn="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88950" algn="dec"/>
                        </a:tabLst>
                      </a:pPr>
                      <a:r>
                        <a:rPr lang="hu-HU" sz="16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290</a:t>
                      </a:r>
                      <a:endParaRPr lang="hu-HU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034" marR="380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34620" algn="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88950" algn="dec"/>
                        </a:tabLst>
                      </a:pPr>
                      <a:r>
                        <a:rPr lang="hu-H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13.653</a:t>
                      </a:r>
                      <a:endParaRPr lang="hu-H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034" marR="380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476250"/>
          </a:xfrm>
        </p:spPr>
        <p:txBody>
          <a:bodyPr>
            <a:noAutofit/>
          </a:bodyPr>
          <a:lstStyle/>
          <a:p>
            <a:r>
              <a:rPr lang="hu-HU" sz="1400" b="1" dirty="0" smtClean="0">
                <a:solidFill>
                  <a:srgbClr val="006600"/>
                </a:solidFill>
              </a:rPr>
              <a:t>Földfórum – Bicske – 2016. 04. 07.</a:t>
            </a:r>
            <a:br>
              <a:rPr lang="hu-HU" sz="1400" b="1" dirty="0" smtClean="0">
                <a:solidFill>
                  <a:srgbClr val="006600"/>
                </a:solidFill>
              </a:rPr>
            </a:br>
            <a:r>
              <a:rPr lang="hu-HU" sz="1400" i="1" dirty="0" smtClean="0"/>
              <a:t> </a:t>
            </a:r>
            <a:r>
              <a:rPr lang="hu-HU" sz="1400" b="1" i="1" dirty="0" smtClean="0">
                <a:solidFill>
                  <a:srgbClr val="006600"/>
                </a:solidFill>
              </a:rPr>
              <a:t>Ángyán J.: Állami földprivatizáció – intézményesített földrablás: földárverések Fejér megyében  (2015)</a:t>
            </a:r>
            <a:endParaRPr lang="en-US" sz="1400" b="1" i="1" dirty="0" smtClean="0">
              <a:solidFill>
                <a:srgbClr val="006600"/>
              </a:solidFill>
            </a:endParaRPr>
          </a:p>
        </p:txBody>
      </p:sp>
      <p:sp>
        <p:nvSpPr>
          <p:cNvPr id="2051" name="Rectangle 6"/>
          <p:cNvSpPr>
            <a:spLocks noChangeArrowheads="1"/>
          </p:cNvSpPr>
          <p:nvPr/>
        </p:nvSpPr>
        <p:spPr bwMode="auto">
          <a:xfrm>
            <a:off x="-180975" y="-963613"/>
            <a:ext cx="9577388" cy="14398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80000"/>
              </a:lnSpc>
              <a:spcBef>
                <a:spcPct val="20000"/>
              </a:spcBef>
            </a:pPr>
            <a:endParaRPr lang="hu-HU" b="0"/>
          </a:p>
        </p:txBody>
      </p:sp>
      <p:sp>
        <p:nvSpPr>
          <p:cNvPr id="202760" name="Rectangle 8"/>
          <p:cNvSpPr>
            <a:spLocks noChangeArrowheads="1"/>
          </p:cNvSpPr>
          <p:nvPr/>
        </p:nvSpPr>
        <p:spPr bwMode="auto">
          <a:xfrm>
            <a:off x="1476375" y="5157788"/>
            <a:ext cx="3879850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tabLst>
                <a:tab pos="538163" algn="l"/>
              </a:tabLst>
              <a:defRPr/>
            </a:pPr>
            <a:endParaRPr lang="en-US" dirty="0">
              <a:solidFill>
                <a:srgbClr val="EDFFE7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grpSp>
        <p:nvGrpSpPr>
          <p:cNvPr id="2" name="Csoportba foglalás 15"/>
          <p:cNvGrpSpPr>
            <a:grpSpLocks/>
          </p:cNvGrpSpPr>
          <p:nvPr/>
        </p:nvGrpSpPr>
        <p:grpSpPr bwMode="auto">
          <a:xfrm>
            <a:off x="-433388" y="6143645"/>
            <a:ext cx="9577388" cy="1398568"/>
            <a:chOff x="-433388" y="6092825"/>
            <a:chExt cx="9577388" cy="1368425"/>
          </a:xfrm>
        </p:grpSpPr>
        <p:sp>
          <p:nvSpPr>
            <p:cNvPr id="2058" name="Rectangle 12"/>
            <p:cNvSpPr>
              <a:spLocks noChangeArrowheads="1"/>
            </p:cNvSpPr>
            <p:nvPr/>
          </p:nvSpPr>
          <p:spPr bwMode="auto">
            <a:xfrm>
              <a:off x="1403648" y="6162721"/>
              <a:ext cx="7416824" cy="6952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>
                <a:lnSpc>
                  <a:spcPct val="80000"/>
                </a:lnSpc>
                <a:spcBef>
                  <a:spcPct val="20000"/>
                </a:spcBef>
              </a:pPr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Prof. Dr. Ángyán József ny. egyetemi tanár, az MTA doktora</a:t>
              </a:r>
            </a:p>
            <a:p>
              <a:pPr>
                <a:lnSpc>
                  <a:spcPct val="80000"/>
                </a:lnSpc>
                <a:spcBef>
                  <a:spcPct val="20000"/>
                </a:spcBef>
              </a:pPr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Szent István Egyetem, Környezet- és Tájgazdálkodási Intézet, </a:t>
              </a:r>
            </a:p>
            <a:p>
              <a:pPr>
                <a:lnSpc>
                  <a:spcPct val="80000"/>
                </a:lnSpc>
                <a:spcBef>
                  <a:spcPct val="20000"/>
                </a:spcBef>
              </a:pPr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2103 Gödöllő, Páter K. u. 1., E-mail: </a:t>
              </a:r>
              <a:r>
                <a:rPr lang="hu-HU" sz="1200" dirty="0" smtClean="0">
                  <a:latin typeface="Arial" pitchFamily="34" charset="0"/>
                  <a:cs typeface="Arial" pitchFamily="34" charset="0"/>
                  <a:hlinkClick r:id="rId2"/>
                </a:rPr>
                <a:t>drangyanj@gmail.com</a:t>
              </a:r>
              <a:endParaRPr lang="en-US" sz="1200" dirty="0" smtClean="0">
                <a:latin typeface="Arial" pitchFamily="34" charset="0"/>
                <a:cs typeface="Arial" pitchFamily="34" charset="0"/>
              </a:endParaRPr>
            </a:p>
            <a:p>
              <a:pPr>
                <a:lnSpc>
                  <a:spcPct val="80000"/>
                </a:lnSpc>
                <a:spcBef>
                  <a:spcPct val="20000"/>
                </a:spcBef>
              </a:pPr>
              <a:endParaRPr lang="en-US" sz="1200" b="0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059" name="Picture 13" descr="SZIE_KTI_logo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7544" y="6103938"/>
              <a:ext cx="720080" cy="673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60" name="Rectangle 14"/>
            <p:cNvSpPr>
              <a:spLocks noChangeArrowheads="1"/>
            </p:cNvSpPr>
            <p:nvPr/>
          </p:nvSpPr>
          <p:spPr bwMode="auto">
            <a:xfrm>
              <a:off x="-433388" y="6092825"/>
              <a:ext cx="9577388" cy="13684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</a:pPr>
              <a:endParaRPr lang="hu-HU" b="0"/>
            </a:p>
          </p:txBody>
        </p:sp>
      </p:grpSp>
      <p:sp>
        <p:nvSpPr>
          <p:cNvPr id="13" name="Rectangle 31"/>
          <p:cNvSpPr>
            <a:spLocks noChangeArrowheads="1"/>
          </p:cNvSpPr>
          <p:nvPr/>
        </p:nvSpPr>
        <p:spPr bwMode="auto">
          <a:xfrm>
            <a:off x="323850" y="928670"/>
            <a:ext cx="8820150" cy="4653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908050" lvl="1" indent="-450850">
              <a:spcBef>
                <a:spcPts val="600"/>
              </a:spcBef>
              <a:buFont typeface="Wingdings" pitchFamily="2" charset="2"/>
              <a:buChar char="ü"/>
              <a:defRPr/>
            </a:pPr>
            <a:r>
              <a:rPr lang="hu-HU" sz="1600" b="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Nemzetek</a:t>
            </a:r>
            <a:r>
              <a:rPr lang="hu-HU" sz="1600" b="0" dirty="0">
                <a:solidFill>
                  <a:srgbClr val="0066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, helyi közösségek modern kori biztonsága   város-vidék kapcsolatok </a:t>
            </a:r>
          </a:p>
          <a:p>
            <a:pPr marL="1347788" lvl="2" indent="-274638">
              <a:buFontTx/>
              <a:buChar char="•"/>
              <a:defRPr/>
            </a:pPr>
            <a:r>
              <a:rPr lang="hu-HU" sz="1600" b="0" dirty="0">
                <a:solidFill>
                  <a:srgbClr val="0066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élelmezési és élelmiszerbiztonság;</a:t>
            </a:r>
          </a:p>
          <a:p>
            <a:pPr marL="1347788" lvl="2" indent="-274638">
              <a:buFontTx/>
              <a:buChar char="•"/>
              <a:defRPr/>
            </a:pPr>
            <a:r>
              <a:rPr lang="hu-HU" sz="1600" b="0" dirty="0">
                <a:solidFill>
                  <a:srgbClr val="0066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víz, energiaellátás biztonsága;</a:t>
            </a:r>
          </a:p>
          <a:p>
            <a:pPr marL="1347788" lvl="2" indent="-274638">
              <a:buFontTx/>
              <a:buChar char="•"/>
              <a:defRPr/>
            </a:pPr>
            <a:r>
              <a:rPr lang="hu-HU" sz="1600" b="0" dirty="0">
                <a:solidFill>
                  <a:srgbClr val="0066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környezetbiztonság;</a:t>
            </a:r>
          </a:p>
          <a:p>
            <a:pPr marL="895350" lvl="1" indent="-438150">
              <a:spcBef>
                <a:spcPts val="600"/>
              </a:spcBef>
              <a:buFont typeface="Wingdings" pitchFamily="2" charset="2"/>
              <a:buChar char="ü"/>
              <a:tabLst>
                <a:tab pos="538163" algn="l"/>
              </a:tabLst>
              <a:defRPr/>
            </a:pPr>
            <a:r>
              <a:rPr lang="hu-HU" sz="1600" b="0" dirty="0">
                <a:solidFill>
                  <a:srgbClr val="0066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Természeti erőforrások, rendszerek </a:t>
            </a:r>
            <a:r>
              <a:rPr lang="hu-HU" sz="1600" b="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állapota, használata </a:t>
            </a:r>
            <a:r>
              <a:rPr lang="hu-HU" sz="1600" b="0" dirty="0">
                <a:solidFill>
                  <a:srgbClr val="0066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és birtoklása</a:t>
            </a:r>
          </a:p>
          <a:p>
            <a:pPr marL="1347788" lvl="2" indent="-274638">
              <a:buFont typeface="Arial" pitchFamily="34" charset="0"/>
              <a:buChar char="•"/>
              <a:tabLst>
                <a:tab pos="538163" algn="l"/>
              </a:tabLst>
              <a:defRPr/>
            </a:pPr>
            <a:r>
              <a:rPr lang="hu-HU" sz="1600" b="0" dirty="0">
                <a:solidFill>
                  <a:srgbClr val="0066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vízbázisok, ökológiai rendszerek</a:t>
            </a:r>
          </a:p>
          <a:p>
            <a:pPr marL="1347788" lvl="2" indent="-274638">
              <a:buFont typeface="Arial" pitchFamily="34" charset="0"/>
              <a:buChar char="•"/>
              <a:tabLst>
                <a:tab pos="538163" algn="l"/>
              </a:tabLst>
              <a:defRPr/>
            </a:pPr>
            <a:r>
              <a:rPr lang="hu-HU" sz="1600" b="0" dirty="0">
                <a:solidFill>
                  <a:srgbClr val="0066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energiahordozók, ásványkincsek</a:t>
            </a:r>
          </a:p>
          <a:p>
            <a:pPr marL="1347788" lvl="2" indent="-274638">
              <a:buFont typeface="Arial" pitchFamily="34" charset="0"/>
              <a:buChar char="•"/>
              <a:tabLst>
                <a:tab pos="538163" algn="l"/>
              </a:tabLst>
              <a:defRPr/>
            </a:pPr>
            <a:r>
              <a:rPr lang="hu-HU" sz="1600" dirty="0">
                <a:solidFill>
                  <a:srgbClr val="0066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a termőföld </a:t>
            </a:r>
            <a:r>
              <a:rPr lang="hu-HU" sz="1600" b="0" dirty="0">
                <a:solidFill>
                  <a:srgbClr val="0066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használat  80% mező- és erdőgazdaság  meghatározó</a:t>
            </a:r>
          </a:p>
          <a:p>
            <a:pPr marL="908050" lvl="1" indent="-450850"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hu-HU" sz="1600" b="0" dirty="0">
                <a:solidFill>
                  <a:srgbClr val="0066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Érdekütközések  D. </a:t>
            </a:r>
            <a:r>
              <a:rPr lang="hu-HU" sz="1600" b="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Korten</a:t>
            </a:r>
            <a:r>
              <a:rPr lang="hu-HU" sz="1600" b="0" dirty="0">
                <a:solidFill>
                  <a:srgbClr val="0066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 modern </a:t>
            </a:r>
            <a:r>
              <a:rPr lang="hu-HU" sz="1600" b="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két-pártiság</a:t>
            </a:r>
            <a:endParaRPr lang="hu-HU" sz="1600" b="0" dirty="0">
              <a:solidFill>
                <a:srgbClr val="00660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1341438" lvl="2" indent="-268288">
              <a:spcBef>
                <a:spcPct val="10000"/>
              </a:spcBef>
              <a:buFont typeface="Arial" pitchFamily="34" charset="0"/>
              <a:buChar char="•"/>
              <a:defRPr/>
            </a:pPr>
            <a:r>
              <a:rPr lang="hu-HU" sz="1600" b="0" dirty="0">
                <a:solidFill>
                  <a:srgbClr val="0066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Globális tőke + helyi rezidensek érdekei</a:t>
            </a:r>
          </a:p>
          <a:p>
            <a:pPr marL="1341438" lvl="2" indent="-268288">
              <a:spcBef>
                <a:spcPct val="10000"/>
              </a:spcBef>
              <a:buFont typeface="Arial" pitchFamily="34" charset="0"/>
              <a:buChar char="•"/>
              <a:defRPr/>
            </a:pPr>
            <a:r>
              <a:rPr lang="hu-HU" sz="1600" b="0" dirty="0">
                <a:solidFill>
                  <a:srgbClr val="0066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Helyi közösségek + környezet érdekei és értékei</a:t>
            </a:r>
          </a:p>
          <a:p>
            <a:pPr marL="1341438" lvl="2" indent="-268288">
              <a:spcBef>
                <a:spcPct val="10000"/>
              </a:spcBef>
              <a:buFont typeface="Arial" pitchFamily="34" charset="0"/>
              <a:buChar char="•"/>
              <a:defRPr/>
            </a:pPr>
            <a:r>
              <a:rPr lang="hu-HU" sz="1600" b="0" dirty="0">
                <a:solidFill>
                  <a:srgbClr val="0066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Állam  </a:t>
            </a:r>
            <a:r>
              <a:rPr lang="hu-HU" sz="1600" b="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a harmadik szereplő </a:t>
            </a:r>
            <a:r>
              <a:rPr lang="hu-HU" sz="16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szuverenitás fogság vagy dezertálás</a:t>
            </a:r>
            <a:endParaRPr lang="hu-HU" sz="1600" b="0" dirty="0" smtClean="0">
              <a:solidFill>
                <a:srgbClr val="00660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1341438" lvl="2" indent="-268288">
              <a:spcBef>
                <a:spcPct val="10000"/>
              </a:spcBef>
              <a:buFont typeface="Arial" pitchFamily="34" charset="0"/>
              <a:buChar char="•"/>
              <a:defRPr/>
            </a:pPr>
            <a:r>
              <a:rPr lang="hu-HU" sz="16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A korrupció új szintje  az állam „belakása”</a:t>
            </a:r>
            <a:r>
              <a:rPr lang="hu-HU" sz="1600" b="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</a:p>
          <a:p>
            <a:pPr marL="908050" lvl="1" indent="-450850">
              <a:spcBef>
                <a:spcPts val="600"/>
              </a:spcBef>
              <a:buFont typeface="Wingdings" pitchFamily="2" charset="2"/>
              <a:buChar char="ü"/>
              <a:defRPr/>
            </a:pPr>
            <a:r>
              <a:rPr lang="hu-HU" sz="1600" b="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A földspekuláció alapja</a:t>
            </a:r>
          </a:p>
          <a:p>
            <a:pPr marL="1343025" lvl="2" indent="-269875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hu-HU" sz="1600" b="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Élelmiszerpiaci kilátások </a:t>
            </a:r>
            <a:r>
              <a:rPr lang="hu-HU" sz="16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erőforrás-birtoklás</a:t>
            </a:r>
            <a:r>
              <a:rPr lang="hu-HU" sz="1600" dirty="0">
                <a:solidFill>
                  <a:srgbClr val="0066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hu-HU" sz="16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monopolhelyzet</a:t>
            </a:r>
            <a:r>
              <a:rPr lang="hu-HU" sz="1600" dirty="0">
                <a:solidFill>
                  <a:srgbClr val="0066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hu-HU" sz="16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profit</a:t>
            </a:r>
          </a:p>
          <a:p>
            <a:pPr marL="1343025" lvl="2" indent="-269875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hu-HU" sz="1600" b="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Földpiac</a:t>
            </a:r>
            <a:r>
              <a:rPr lang="hu-HU" sz="1600" dirty="0">
                <a:solidFill>
                  <a:srgbClr val="0066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hu-HU" sz="16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liberalizáció</a:t>
            </a:r>
            <a:r>
              <a:rPr lang="hu-HU" sz="1600" dirty="0">
                <a:solidFill>
                  <a:srgbClr val="0066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 </a:t>
            </a:r>
            <a:r>
              <a:rPr lang="hu-HU" sz="16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földár  5-50-szeres különbség</a:t>
            </a:r>
            <a:r>
              <a:rPr lang="hu-HU" sz="1600" dirty="0">
                <a:solidFill>
                  <a:srgbClr val="0066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 </a:t>
            </a:r>
            <a:r>
              <a:rPr lang="hu-HU" sz="16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profit</a:t>
            </a:r>
            <a:endParaRPr lang="hu-HU" sz="1600" b="0" dirty="0">
              <a:solidFill>
                <a:srgbClr val="00660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1343025" lvl="2" indent="-269875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hu-HU" sz="1600" b="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A földhöz kötődő agrár- és vidékfejlesztési támogatások</a:t>
            </a:r>
            <a:r>
              <a:rPr lang="hu-HU" sz="1600" dirty="0">
                <a:solidFill>
                  <a:srgbClr val="0066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hu-HU" sz="16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példák</a:t>
            </a:r>
          </a:p>
        </p:txBody>
      </p:sp>
      <p:grpSp>
        <p:nvGrpSpPr>
          <p:cNvPr id="14" name="Csoportba foglalás 40"/>
          <p:cNvGrpSpPr>
            <a:grpSpLocks/>
          </p:cNvGrpSpPr>
          <p:nvPr/>
        </p:nvGrpSpPr>
        <p:grpSpPr bwMode="auto">
          <a:xfrm>
            <a:off x="5508104" y="1340768"/>
            <a:ext cx="576559" cy="576064"/>
            <a:chOff x="6516216" y="1628800"/>
            <a:chExt cx="720080" cy="720080"/>
          </a:xfrm>
        </p:grpSpPr>
        <p:sp>
          <p:nvSpPr>
            <p:cNvPr id="15" name="Ellipszis 14"/>
            <p:cNvSpPr/>
            <p:nvPr/>
          </p:nvSpPr>
          <p:spPr bwMode="auto">
            <a:xfrm>
              <a:off x="6516216" y="1628800"/>
              <a:ext cx="720080" cy="72008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tabLst>
                  <a:tab pos="538163" algn="l"/>
                </a:tabLst>
                <a:defRPr/>
              </a:pPr>
              <a:endParaRPr lang="hu-HU">
                <a:solidFill>
                  <a:srgbClr val="006600"/>
                </a:solidFill>
              </a:endParaRPr>
            </a:p>
          </p:txBody>
        </p:sp>
        <p:cxnSp>
          <p:nvCxnSpPr>
            <p:cNvPr id="16" name="Egyenes összekötő nyíllal 15"/>
            <p:cNvCxnSpPr/>
            <p:nvPr/>
          </p:nvCxnSpPr>
          <p:spPr bwMode="auto">
            <a:xfrm flipH="1">
              <a:off x="6876256" y="1989635"/>
              <a:ext cx="360040" cy="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Egyenes összekötő nyíllal 16"/>
            <p:cNvCxnSpPr>
              <a:stCxn id="15" idx="3"/>
            </p:cNvCxnSpPr>
            <p:nvPr/>
          </p:nvCxnSpPr>
          <p:spPr bwMode="auto">
            <a:xfrm flipV="1">
              <a:off x="6620897" y="1989635"/>
              <a:ext cx="283909" cy="254333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Egyenes összekötő nyíllal 17"/>
            <p:cNvCxnSpPr/>
            <p:nvPr/>
          </p:nvCxnSpPr>
          <p:spPr bwMode="auto">
            <a:xfrm>
              <a:off x="6660550" y="1700331"/>
              <a:ext cx="215707" cy="289304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9" name="Csoportba foglalás 41"/>
          <p:cNvGrpSpPr>
            <a:grpSpLocks/>
          </p:cNvGrpSpPr>
          <p:nvPr/>
        </p:nvGrpSpPr>
        <p:grpSpPr bwMode="auto">
          <a:xfrm>
            <a:off x="6804248" y="1340768"/>
            <a:ext cx="576063" cy="576063"/>
            <a:chOff x="5220072" y="1628800"/>
            <a:chExt cx="720080" cy="720080"/>
          </a:xfrm>
        </p:grpSpPr>
        <p:sp>
          <p:nvSpPr>
            <p:cNvPr id="20" name="Ellipszis 19"/>
            <p:cNvSpPr/>
            <p:nvPr/>
          </p:nvSpPr>
          <p:spPr bwMode="auto">
            <a:xfrm>
              <a:off x="5220072" y="1628800"/>
              <a:ext cx="720080" cy="72008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tabLst>
                  <a:tab pos="538163" algn="l"/>
                </a:tabLst>
                <a:defRPr/>
              </a:pPr>
              <a:endParaRPr lang="hu-HU">
                <a:solidFill>
                  <a:srgbClr val="006600"/>
                </a:solidFill>
              </a:endParaRPr>
            </a:p>
          </p:txBody>
        </p:sp>
        <p:cxnSp>
          <p:nvCxnSpPr>
            <p:cNvPr id="21" name="Egyenes összekötő nyíllal 20"/>
            <p:cNvCxnSpPr/>
            <p:nvPr/>
          </p:nvCxnSpPr>
          <p:spPr bwMode="auto">
            <a:xfrm flipH="1">
              <a:off x="5220072" y="1989635"/>
              <a:ext cx="360040" cy="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Egyenes összekötő nyíllal 21"/>
            <p:cNvCxnSpPr>
              <a:endCxn id="20" idx="7"/>
            </p:cNvCxnSpPr>
            <p:nvPr/>
          </p:nvCxnSpPr>
          <p:spPr bwMode="auto">
            <a:xfrm flipV="1">
              <a:off x="5580112" y="1733712"/>
              <a:ext cx="255359" cy="255922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Egyenes összekötő nyíllal 22"/>
            <p:cNvCxnSpPr/>
            <p:nvPr/>
          </p:nvCxnSpPr>
          <p:spPr bwMode="auto">
            <a:xfrm>
              <a:off x="5580112" y="1989635"/>
              <a:ext cx="215707" cy="287715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4" name="Szövegdoboz 23"/>
          <p:cNvSpPr txBox="1">
            <a:spLocks noChangeArrowheads="1"/>
          </p:cNvSpPr>
          <p:nvPr/>
        </p:nvSpPr>
        <p:spPr bwMode="auto">
          <a:xfrm>
            <a:off x="4932040" y="2334071"/>
            <a:ext cx="3671887" cy="307777"/>
          </a:xfrm>
          <a:prstGeom prst="rect">
            <a:avLst/>
          </a:prstGeom>
          <a:noFill/>
          <a:ln w="9525">
            <a:solidFill>
              <a:srgbClr val="006600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spcBef>
                <a:spcPts val="1200"/>
              </a:spcBef>
            </a:pPr>
            <a:r>
              <a:rPr lang="hu-HU" sz="1400" dirty="0">
                <a:latin typeface="Arial" pitchFamily="34" charset="0"/>
                <a:cs typeface="Arial" pitchFamily="34" charset="0"/>
              </a:rPr>
              <a:t>Kinek a kezében? Milyen állapotban?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6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476250"/>
          </a:xfrm>
        </p:spPr>
        <p:txBody>
          <a:bodyPr>
            <a:noAutofit/>
          </a:bodyPr>
          <a:lstStyle/>
          <a:p>
            <a:r>
              <a:rPr lang="hu-HU" sz="1400" b="1" dirty="0" smtClean="0">
                <a:solidFill>
                  <a:srgbClr val="006600"/>
                </a:solidFill>
              </a:rPr>
              <a:t>Földfórum – Bicske – 2016. 04. 07.</a:t>
            </a:r>
            <a:br>
              <a:rPr lang="hu-HU" sz="1400" b="1" dirty="0" smtClean="0">
                <a:solidFill>
                  <a:srgbClr val="006600"/>
                </a:solidFill>
              </a:rPr>
            </a:br>
            <a:r>
              <a:rPr lang="hu-HU" sz="1400" i="1" dirty="0" smtClean="0"/>
              <a:t> </a:t>
            </a:r>
            <a:r>
              <a:rPr lang="hu-HU" sz="1400" b="1" i="1" dirty="0" smtClean="0">
                <a:solidFill>
                  <a:srgbClr val="006600"/>
                </a:solidFill>
              </a:rPr>
              <a:t>Ángyán J.: Állami földprivatizáció – intézményesített földrablás: földárverések Fejér megyében  (2015)</a:t>
            </a:r>
            <a:endParaRPr lang="en-US" sz="1400" b="1" dirty="0" smtClean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51" name="Rectangle 6"/>
          <p:cNvSpPr>
            <a:spLocks noChangeArrowheads="1"/>
          </p:cNvSpPr>
          <p:nvPr/>
        </p:nvSpPr>
        <p:spPr bwMode="auto">
          <a:xfrm>
            <a:off x="-180975" y="-963613"/>
            <a:ext cx="9577388" cy="14398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80000"/>
              </a:lnSpc>
              <a:spcBef>
                <a:spcPct val="20000"/>
              </a:spcBef>
            </a:pPr>
            <a:endParaRPr lang="hu-HU" b="0"/>
          </a:p>
        </p:txBody>
      </p:sp>
      <p:grpSp>
        <p:nvGrpSpPr>
          <p:cNvPr id="2" name="Csoportba foglalás 15"/>
          <p:cNvGrpSpPr>
            <a:grpSpLocks/>
          </p:cNvGrpSpPr>
          <p:nvPr/>
        </p:nvGrpSpPr>
        <p:grpSpPr bwMode="auto">
          <a:xfrm>
            <a:off x="-433388" y="6092825"/>
            <a:ext cx="9577388" cy="1368425"/>
            <a:chOff x="-433388" y="6092825"/>
            <a:chExt cx="9577388" cy="1368425"/>
          </a:xfrm>
        </p:grpSpPr>
        <p:sp>
          <p:nvSpPr>
            <p:cNvPr id="2058" name="Rectangle 12"/>
            <p:cNvSpPr>
              <a:spLocks noChangeArrowheads="1"/>
            </p:cNvSpPr>
            <p:nvPr/>
          </p:nvSpPr>
          <p:spPr bwMode="auto">
            <a:xfrm>
              <a:off x="1403648" y="6092825"/>
              <a:ext cx="7416824" cy="765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>
                <a:lnSpc>
                  <a:spcPct val="80000"/>
                </a:lnSpc>
                <a:spcBef>
                  <a:spcPct val="20000"/>
                </a:spcBef>
              </a:pPr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Prof. Dr. Ángyán József ny. egyetemi tanár, az MTA doktora</a:t>
              </a:r>
            </a:p>
            <a:p>
              <a:pPr>
                <a:lnSpc>
                  <a:spcPct val="80000"/>
                </a:lnSpc>
                <a:spcBef>
                  <a:spcPct val="20000"/>
                </a:spcBef>
              </a:pPr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Szent István Egyetem, Környezet- és Tájgazdálkodási Intézet, </a:t>
              </a:r>
            </a:p>
            <a:p>
              <a:pPr>
                <a:lnSpc>
                  <a:spcPct val="80000"/>
                </a:lnSpc>
                <a:spcBef>
                  <a:spcPct val="20000"/>
                </a:spcBef>
              </a:pPr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2103 Gödöllő, Páter K. u. 1., E-mail: </a:t>
              </a:r>
              <a:r>
                <a:rPr lang="hu-HU" sz="1200" dirty="0" smtClean="0">
                  <a:latin typeface="Arial" pitchFamily="34" charset="0"/>
                  <a:cs typeface="Arial" pitchFamily="34" charset="0"/>
                  <a:hlinkClick r:id="rId2"/>
                </a:rPr>
                <a:t>drangyanj@gmail.com</a:t>
              </a:r>
              <a:endParaRPr lang="en-US" sz="1200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059" name="Picture 13" descr="SZIE_KTI_logo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5536" y="6103938"/>
              <a:ext cx="792088" cy="754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60" name="Rectangle 14"/>
            <p:cNvSpPr>
              <a:spLocks noChangeArrowheads="1"/>
            </p:cNvSpPr>
            <p:nvPr/>
          </p:nvSpPr>
          <p:spPr bwMode="auto">
            <a:xfrm>
              <a:off x="-433388" y="6092825"/>
              <a:ext cx="9577388" cy="13684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</a:pPr>
              <a:endParaRPr lang="hu-HU" b="0"/>
            </a:p>
          </p:txBody>
        </p:sp>
      </p:grpSp>
      <p:sp>
        <p:nvSpPr>
          <p:cNvPr id="15" name="Szövegdoboz 14"/>
          <p:cNvSpPr txBox="1"/>
          <p:nvPr/>
        </p:nvSpPr>
        <p:spPr>
          <a:xfrm>
            <a:off x="0" y="714356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Azok az abszolút vesztes települések, ahol </a:t>
            </a:r>
            <a:r>
              <a:rPr lang="hu-HU" sz="1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helybeliek </a:t>
            </a:r>
            <a:r>
              <a:rPr lang="hu-HU" sz="1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egyáltalán </a:t>
            </a:r>
            <a:r>
              <a:rPr lang="hu-HU" sz="1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nem tudtak </a:t>
            </a:r>
            <a:r>
              <a:rPr lang="hu-HU" sz="1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állami földterülethez jutni</a:t>
            </a:r>
          </a:p>
        </p:txBody>
      </p:sp>
      <p:graphicFrame>
        <p:nvGraphicFramePr>
          <p:cNvPr id="11" name="Táblázat 10"/>
          <p:cNvGraphicFramePr>
            <a:graphicFrameLocks noGrp="1"/>
          </p:cNvGraphicFramePr>
          <p:nvPr/>
        </p:nvGraphicFramePr>
        <p:xfrm>
          <a:off x="1357291" y="1428729"/>
          <a:ext cx="6429420" cy="3909600"/>
        </p:xfrm>
        <a:graphic>
          <a:graphicData uri="http://schemas.openxmlformats.org/drawingml/2006/table">
            <a:tbl>
              <a:tblPr/>
              <a:tblGrid>
                <a:gridCol w="4179123"/>
                <a:gridCol w="1157295"/>
                <a:gridCol w="1093002"/>
              </a:tblGrid>
              <a:tr h="2046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Település</a:t>
                      </a:r>
                      <a:endParaRPr lang="hu-H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Eredményesen elárverezett</a:t>
                      </a:r>
                      <a:endParaRPr lang="hu-H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2250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hu-H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88950" algn="dec"/>
                        </a:tabLst>
                      </a:pPr>
                      <a:r>
                        <a:rPr lang="hu-H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birtoktest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88950" algn="dec"/>
                        </a:tabLst>
                      </a:pPr>
                      <a:r>
                        <a:rPr lang="hu-H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(db</a:t>
                      </a:r>
                      <a:r>
                        <a:rPr lang="hu-H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)</a:t>
                      </a:r>
                      <a:endParaRPr lang="hu-H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88950" algn="dec"/>
                        </a:tabLst>
                      </a:pPr>
                      <a:r>
                        <a:rPr lang="hu-H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terület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88950" algn="dec"/>
                        </a:tabLst>
                      </a:pPr>
                      <a:r>
                        <a:rPr lang="hu-H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(ha</a:t>
                      </a:r>
                      <a:r>
                        <a:rPr lang="hu-H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) </a:t>
                      </a:r>
                      <a:endParaRPr lang="hu-H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6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1. Alcsútdoboz</a:t>
                      </a: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R="13462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R="134620" algn="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88950" algn="dec"/>
                        </a:tabLst>
                      </a:pPr>
                      <a:r>
                        <a:rPr lang="hu-HU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761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046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2. Etyek</a:t>
                      </a: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3462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R="134620" algn="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88950" algn="dec"/>
                        </a:tabLst>
                      </a:pPr>
                      <a:r>
                        <a:rPr lang="hu-HU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666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046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3</a:t>
                      </a:r>
                      <a:r>
                        <a:rPr lang="hu-H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 Zichyújfalu</a:t>
                      </a:r>
                      <a:endParaRPr lang="hu-H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R="13462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R="134620" algn="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88950" algn="dec"/>
                        </a:tabLst>
                      </a:pPr>
                      <a:r>
                        <a:rPr lang="hu-HU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593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046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4</a:t>
                      </a:r>
                      <a:r>
                        <a:rPr lang="hu-H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 Szabadegyháza</a:t>
                      </a:r>
                      <a:endParaRPr lang="hu-H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R="13462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R="134620" algn="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88950" algn="dec"/>
                        </a:tabLst>
                      </a:pPr>
                      <a:r>
                        <a:rPr lang="hu-HU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516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046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5</a:t>
                      </a:r>
                      <a:r>
                        <a:rPr lang="hu-H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 Ercsi</a:t>
                      </a:r>
                      <a:endParaRPr lang="hu-H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3462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34620" algn="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88950" algn="dec"/>
                        </a:tabLst>
                      </a:pPr>
                      <a:r>
                        <a:rPr lang="hu-HU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482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046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6</a:t>
                      </a:r>
                      <a:r>
                        <a:rPr lang="hu-H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 Vereb</a:t>
                      </a:r>
                      <a:endParaRPr lang="hu-H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3462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17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34620" algn="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88950" algn="dec"/>
                        </a:tabLst>
                      </a:pPr>
                      <a:r>
                        <a:rPr lang="hu-HU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401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046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7</a:t>
                      </a:r>
                      <a:r>
                        <a:rPr lang="hu-H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 Nagylók</a:t>
                      </a:r>
                      <a:endParaRPr lang="hu-H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3462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34620" algn="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88950" algn="dec"/>
                        </a:tabLst>
                      </a:pPr>
                      <a:r>
                        <a:rPr lang="hu-HU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370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046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8. Lepsény</a:t>
                      </a: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3462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34620" algn="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88950" algn="dec"/>
                        </a:tabLst>
                      </a:pPr>
                      <a:r>
                        <a:rPr lang="hu-HU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358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046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9</a:t>
                      </a:r>
                      <a:r>
                        <a:rPr lang="hu-H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 Mátyásdomb</a:t>
                      </a:r>
                      <a:endParaRPr lang="hu-H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3462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34620" algn="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88950" algn="dec"/>
                        </a:tabLst>
                      </a:pPr>
                      <a:r>
                        <a:rPr lang="hu-HU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347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046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</a:t>
                      </a:r>
                      <a:r>
                        <a:rPr lang="hu-H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 Vértesacsa</a:t>
                      </a:r>
                      <a:endParaRPr lang="hu-H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3462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34620" algn="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88950" algn="dec"/>
                        </a:tabLst>
                      </a:pPr>
                      <a:r>
                        <a:rPr lang="hu-H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328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046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További </a:t>
                      </a:r>
                      <a:r>
                        <a:rPr lang="hu-H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19 vesztes település </a:t>
                      </a:r>
                      <a:r>
                        <a:rPr lang="hu-H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összesen</a:t>
                      </a: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3462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31</a:t>
                      </a:r>
                      <a:endParaRPr lang="hu-H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34620" algn="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88950" algn="dec"/>
                        </a:tabLst>
                      </a:pPr>
                      <a:r>
                        <a:rPr lang="hu-H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724</a:t>
                      </a:r>
                      <a:endParaRPr lang="hu-H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 29 abszolút vesztes település </a:t>
                      </a:r>
                      <a:r>
                        <a:rPr lang="hu-H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mindösszesen</a:t>
                      </a:r>
                      <a:endParaRPr lang="hu-H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3462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126</a:t>
                      </a:r>
                      <a:endParaRPr lang="hu-H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34620" algn="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88950" algn="dec"/>
                        </a:tabLst>
                      </a:pPr>
                      <a:r>
                        <a:rPr lang="hu-H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5.546</a:t>
                      </a:r>
                      <a:endParaRPr lang="hu-H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476250"/>
          </a:xfrm>
        </p:spPr>
        <p:txBody>
          <a:bodyPr>
            <a:noAutofit/>
          </a:bodyPr>
          <a:lstStyle/>
          <a:p>
            <a:r>
              <a:rPr lang="hu-HU" sz="1400" b="1" dirty="0" smtClean="0">
                <a:solidFill>
                  <a:srgbClr val="006600"/>
                </a:solidFill>
              </a:rPr>
              <a:t>Földfórum – Bicske – 2016. 04. 07.</a:t>
            </a:r>
            <a:br>
              <a:rPr lang="hu-HU" sz="1400" b="1" dirty="0" smtClean="0">
                <a:solidFill>
                  <a:srgbClr val="006600"/>
                </a:solidFill>
              </a:rPr>
            </a:br>
            <a:r>
              <a:rPr lang="hu-HU" sz="1400" i="1" dirty="0" smtClean="0"/>
              <a:t> </a:t>
            </a:r>
            <a:r>
              <a:rPr lang="hu-HU" sz="1400" b="1" i="1" dirty="0" smtClean="0">
                <a:solidFill>
                  <a:srgbClr val="006600"/>
                </a:solidFill>
              </a:rPr>
              <a:t>Ángyán J.: Állami földprivatizáció – intézményesített földrablás: földárverések Fejér megyében  (2015)</a:t>
            </a:r>
            <a:endParaRPr lang="en-US" sz="1400" b="1" dirty="0" smtClean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51" name="Rectangle 6"/>
          <p:cNvSpPr>
            <a:spLocks noChangeArrowheads="1"/>
          </p:cNvSpPr>
          <p:nvPr/>
        </p:nvSpPr>
        <p:spPr bwMode="auto">
          <a:xfrm>
            <a:off x="-180975" y="-963613"/>
            <a:ext cx="9577388" cy="14398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80000"/>
              </a:lnSpc>
              <a:spcBef>
                <a:spcPct val="20000"/>
              </a:spcBef>
            </a:pPr>
            <a:endParaRPr lang="hu-HU" b="0"/>
          </a:p>
        </p:txBody>
      </p:sp>
      <p:grpSp>
        <p:nvGrpSpPr>
          <p:cNvPr id="2" name="Csoportba foglalás 15"/>
          <p:cNvGrpSpPr>
            <a:grpSpLocks/>
          </p:cNvGrpSpPr>
          <p:nvPr/>
        </p:nvGrpSpPr>
        <p:grpSpPr bwMode="auto">
          <a:xfrm>
            <a:off x="-433388" y="6092825"/>
            <a:ext cx="9577388" cy="1368425"/>
            <a:chOff x="-433388" y="6092825"/>
            <a:chExt cx="9577388" cy="1368425"/>
          </a:xfrm>
        </p:grpSpPr>
        <p:sp>
          <p:nvSpPr>
            <p:cNvPr id="2058" name="Rectangle 12"/>
            <p:cNvSpPr>
              <a:spLocks noChangeArrowheads="1"/>
            </p:cNvSpPr>
            <p:nvPr/>
          </p:nvSpPr>
          <p:spPr bwMode="auto">
            <a:xfrm>
              <a:off x="1403648" y="6092825"/>
              <a:ext cx="7416824" cy="765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>
                <a:lnSpc>
                  <a:spcPct val="80000"/>
                </a:lnSpc>
                <a:spcBef>
                  <a:spcPct val="20000"/>
                </a:spcBef>
              </a:pPr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Prof. Dr. Ángyán József ny. egyetemi tanár, az MTA doktora</a:t>
              </a:r>
            </a:p>
            <a:p>
              <a:pPr>
                <a:lnSpc>
                  <a:spcPct val="80000"/>
                </a:lnSpc>
                <a:spcBef>
                  <a:spcPct val="20000"/>
                </a:spcBef>
              </a:pPr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Szent István Egyetem, Környezet- és Tájgazdálkodási Intézet, </a:t>
              </a:r>
            </a:p>
            <a:p>
              <a:pPr>
                <a:lnSpc>
                  <a:spcPct val="80000"/>
                </a:lnSpc>
                <a:spcBef>
                  <a:spcPct val="20000"/>
                </a:spcBef>
              </a:pPr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2103 Gödöllő, Páter K. u. 1., E-mail: </a:t>
              </a:r>
              <a:r>
                <a:rPr lang="hu-HU" sz="1200" dirty="0" smtClean="0">
                  <a:latin typeface="Arial" pitchFamily="34" charset="0"/>
                  <a:cs typeface="Arial" pitchFamily="34" charset="0"/>
                  <a:hlinkClick r:id="rId2"/>
                </a:rPr>
                <a:t>drangyanj@gmail.com</a:t>
              </a:r>
              <a:endParaRPr lang="en-US" sz="1200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059" name="Picture 13" descr="SZIE_KTI_logo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5536" y="6103938"/>
              <a:ext cx="792088" cy="754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60" name="Rectangle 14"/>
            <p:cNvSpPr>
              <a:spLocks noChangeArrowheads="1"/>
            </p:cNvSpPr>
            <p:nvPr/>
          </p:nvSpPr>
          <p:spPr bwMode="auto">
            <a:xfrm>
              <a:off x="-433388" y="6092825"/>
              <a:ext cx="9577388" cy="13684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</a:pPr>
              <a:endParaRPr lang="hu-HU" b="0"/>
            </a:p>
          </p:txBody>
        </p:sp>
      </p:grpSp>
      <p:pic>
        <p:nvPicPr>
          <p:cNvPr id="10" name="Picture 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4414" y="1285860"/>
            <a:ext cx="6715172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476250"/>
          </a:xfrm>
        </p:spPr>
        <p:txBody>
          <a:bodyPr>
            <a:noAutofit/>
          </a:bodyPr>
          <a:lstStyle/>
          <a:p>
            <a:r>
              <a:rPr lang="hu-HU" sz="1400" b="1" dirty="0" smtClean="0">
                <a:solidFill>
                  <a:srgbClr val="006600"/>
                </a:solidFill>
              </a:rPr>
              <a:t>Földfórum – Bicske – 2016. 04. 07.</a:t>
            </a:r>
            <a:br>
              <a:rPr lang="hu-HU" sz="1400" b="1" dirty="0" smtClean="0">
                <a:solidFill>
                  <a:srgbClr val="006600"/>
                </a:solidFill>
              </a:rPr>
            </a:br>
            <a:r>
              <a:rPr lang="hu-HU" sz="1400" i="1" dirty="0" smtClean="0"/>
              <a:t> </a:t>
            </a:r>
            <a:r>
              <a:rPr lang="hu-HU" sz="1400" b="1" i="1" dirty="0" smtClean="0">
                <a:solidFill>
                  <a:srgbClr val="006600"/>
                </a:solidFill>
              </a:rPr>
              <a:t>Ángyán J.: Állami földprivatizáció – intézményesített földrablás: földárverések Fejér megyében  (2015)</a:t>
            </a:r>
            <a:endParaRPr lang="en-US" sz="1400" b="1" dirty="0" smtClean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51" name="Rectangle 6"/>
          <p:cNvSpPr>
            <a:spLocks noChangeArrowheads="1"/>
          </p:cNvSpPr>
          <p:nvPr/>
        </p:nvSpPr>
        <p:spPr bwMode="auto">
          <a:xfrm>
            <a:off x="-180975" y="-963613"/>
            <a:ext cx="9577388" cy="14398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80000"/>
              </a:lnSpc>
              <a:spcBef>
                <a:spcPct val="20000"/>
              </a:spcBef>
            </a:pPr>
            <a:endParaRPr lang="hu-HU" b="0"/>
          </a:p>
        </p:txBody>
      </p:sp>
      <p:grpSp>
        <p:nvGrpSpPr>
          <p:cNvPr id="2" name="Csoportba foglalás 15"/>
          <p:cNvGrpSpPr>
            <a:grpSpLocks/>
          </p:cNvGrpSpPr>
          <p:nvPr/>
        </p:nvGrpSpPr>
        <p:grpSpPr bwMode="auto">
          <a:xfrm>
            <a:off x="-433388" y="6092825"/>
            <a:ext cx="9577388" cy="1368425"/>
            <a:chOff x="-433388" y="6092825"/>
            <a:chExt cx="9577388" cy="1368425"/>
          </a:xfrm>
        </p:grpSpPr>
        <p:sp>
          <p:nvSpPr>
            <p:cNvPr id="2058" name="Rectangle 12"/>
            <p:cNvSpPr>
              <a:spLocks noChangeArrowheads="1"/>
            </p:cNvSpPr>
            <p:nvPr/>
          </p:nvSpPr>
          <p:spPr bwMode="auto">
            <a:xfrm>
              <a:off x="1403648" y="6092825"/>
              <a:ext cx="7416824" cy="765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>
                <a:lnSpc>
                  <a:spcPct val="80000"/>
                </a:lnSpc>
                <a:spcBef>
                  <a:spcPct val="20000"/>
                </a:spcBef>
              </a:pPr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Prof. Dr. Ángyán József ny. egyetemi tanár, az MTA doktora</a:t>
              </a:r>
            </a:p>
            <a:p>
              <a:pPr>
                <a:lnSpc>
                  <a:spcPct val="80000"/>
                </a:lnSpc>
                <a:spcBef>
                  <a:spcPct val="20000"/>
                </a:spcBef>
              </a:pPr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Szent István Egyetem, Környezet- és Tájgazdálkodási Intézet, </a:t>
              </a:r>
            </a:p>
            <a:p>
              <a:pPr>
                <a:lnSpc>
                  <a:spcPct val="80000"/>
                </a:lnSpc>
                <a:spcBef>
                  <a:spcPct val="20000"/>
                </a:spcBef>
              </a:pPr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2103 Gödöllő, Páter K. u. 1., E-mail: </a:t>
              </a:r>
              <a:r>
                <a:rPr lang="hu-HU" sz="1200" dirty="0" smtClean="0">
                  <a:latin typeface="Arial" pitchFamily="34" charset="0"/>
                  <a:cs typeface="Arial" pitchFamily="34" charset="0"/>
                  <a:hlinkClick r:id="rId2"/>
                </a:rPr>
                <a:t>drangyanj@gmail.com</a:t>
              </a:r>
              <a:endParaRPr lang="en-US" sz="1200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059" name="Picture 13" descr="SZIE_KTI_logo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5536" y="6103938"/>
              <a:ext cx="792088" cy="754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60" name="Rectangle 14"/>
            <p:cNvSpPr>
              <a:spLocks noChangeArrowheads="1"/>
            </p:cNvSpPr>
            <p:nvPr/>
          </p:nvSpPr>
          <p:spPr bwMode="auto">
            <a:xfrm>
              <a:off x="-433388" y="6092825"/>
              <a:ext cx="9577388" cy="13684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</a:pPr>
              <a:endParaRPr lang="hu-HU" b="0"/>
            </a:p>
          </p:txBody>
        </p:sp>
      </p:grpSp>
      <p:sp>
        <p:nvSpPr>
          <p:cNvPr id="15" name="Szövegdoboz 14"/>
          <p:cNvSpPr txBox="1"/>
          <p:nvPr/>
        </p:nvSpPr>
        <p:spPr>
          <a:xfrm>
            <a:off x="1285852" y="571480"/>
            <a:ext cx="64200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A legnagyobb </a:t>
            </a:r>
            <a:r>
              <a:rPr lang="hu-HU" sz="1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nyertes települések </a:t>
            </a:r>
            <a:r>
              <a:rPr lang="hu-HU" sz="1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rangsora a földet vásárlók lakhelye alapján</a:t>
            </a:r>
          </a:p>
        </p:txBody>
      </p:sp>
      <p:graphicFrame>
        <p:nvGraphicFramePr>
          <p:cNvPr id="17" name="Táblázat 16"/>
          <p:cNvGraphicFramePr>
            <a:graphicFrameLocks noGrp="1"/>
          </p:cNvGraphicFramePr>
          <p:nvPr/>
        </p:nvGraphicFramePr>
        <p:xfrm>
          <a:off x="1071538" y="1000112"/>
          <a:ext cx="7143800" cy="4680006"/>
        </p:xfrm>
        <a:graphic>
          <a:graphicData uri="http://schemas.openxmlformats.org/drawingml/2006/table">
            <a:tbl>
              <a:tblPr/>
              <a:tblGrid>
                <a:gridCol w="2740939"/>
                <a:gridCol w="911359"/>
                <a:gridCol w="949286"/>
                <a:gridCol w="1435646"/>
                <a:gridCol w="1106570"/>
              </a:tblGrid>
              <a:tr h="256278"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 nyertesek lakhelye</a:t>
                      </a:r>
                      <a:endParaRPr lang="hu-H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Birtoktestek</a:t>
                      </a:r>
                      <a:endParaRPr lang="hu-HU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7780" marR="17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256278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száma</a:t>
                      </a:r>
                      <a:endParaRPr lang="hu-HU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/>
                      </a:r>
                      <a:br>
                        <a:rPr lang="hu-HU" sz="16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</a:br>
                      <a:r>
                        <a:rPr lang="hu-HU" sz="16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(db)</a:t>
                      </a:r>
                      <a:endParaRPr lang="hu-HU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88950" algn="dec"/>
                        </a:tabLst>
                      </a:pPr>
                      <a:r>
                        <a:rPr lang="hu-HU" sz="16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területe</a:t>
                      </a:r>
                      <a:endParaRPr lang="hu-HU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256278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összes (ha)</a:t>
                      </a:r>
                      <a:endParaRPr lang="hu-HU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88950" algn="dec"/>
                        </a:tabLst>
                      </a:pPr>
                      <a:r>
                        <a:rPr lang="hu-HU" sz="16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arány (%)</a:t>
                      </a:r>
                      <a:endParaRPr lang="hu-HU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300946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településenként</a:t>
                      </a:r>
                      <a:endParaRPr lang="hu-HU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halmozott</a:t>
                      </a:r>
                      <a:endParaRPr lang="hu-H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278">
                <a:tc>
                  <a:txBody>
                    <a:bodyPr/>
                    <a:lstStyle/>
                    <a:p>
                      <a:pPr marL="342900" lvl="0" indent="-3429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hu-H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1.   </a:t>
                      </a:r>
                      <a:r>
                        <a:rPr lang="hu-H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Felcsút</a:t>
                      </a:r>
                    </a:p>
                  </a:txBody>
                  <a:tcPr marL="17780" marR="17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R="16256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33</a:t>
                      </a:r>
                    </a:p>
                  </a:txBody>
                  <a:tcPr marL="17780" marR="17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R="5080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1.625</a:t>
                      </a:r>
                      <a:endParaRPr lang="hu-HU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7780" marR="17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R="144145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9,5</a:t>
                      </a:r>
                      <a:endParaRPr lang="hu-HU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7780" marR="17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R="141605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9,5</a:t>
                      </a:r>
                      <a:endParaRPr lang="hu-HU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7780" marR="17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56278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hu-H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2.   Székesfehérvár</a:t>
                      </a:r>
                      <a:endParaRPr lang="hu-H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7780" marR="17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R="16256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38</a:t>
                      </a:r>
                    </a:p>
                  </a:txBody>
                  <a:tcPr marL="17780" marR="17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R="5080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1.454</a:t>
                      </a:r>
                      <a:endParaRPr lang="hu-HU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7780" marR="17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R="144145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8,5</a:t>
                      </a:r>
                      <a:endParaRPr lang="hu-HU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7780" marR="17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R="141605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18,0</a:t>
                      </a:r>
                      <a:endParaRPr lang="hu-HU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7780" marR="17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56278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hu-H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3.   Budapest</a:t>
                      </a:r>
                      <a:endParaRPr lang="hu-H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7780" marR="17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R="16256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17780" marR="17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R="5080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1.081</a:t>
                      </a:r>
                      <a:endParaRPr lang="hu-HU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7780" marR="17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R="144145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6,3</a:t>
                      </a:r>
                      <a:endParaRPr lang="hu-HU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7780" marR="17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R="141605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24,3</a:t>
                      </a:r>
                      <a:endParaRPr lang="hu-HU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7780" marR="17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56278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hu-H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4.   Martonvásár</a:t>
                      </a:r>
                      <a:endParaRPr lang="hu-H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7780" marR="17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R="16256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17780" marR="17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R="5080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1.042</a:t>
                      </a:r>
                      <a:endParaRPr lang="hu-HU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7780" marR="17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R="144145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6,1</a:t>
                      </a:r>
                      <a:endParaRPr lang="hu-HU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7780" marR="17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R="141605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30,4</a:t>
                      </a:r>
                      <a:endParaRPr lang="hu-HU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7780" marR="17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56278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hu-H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5.   Csákvár</a:t>
                      </a:r>
                      <a:endParaRPr lang="hu-H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7780" marR="17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R="16256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22</a:t>
                      </a:r>
                    </a:p>
                  </a:txBody>
                  <a:tcPr marL="17780" marR="17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R="5080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897</a:t>
                      </a:r>
                      <a:endParaRPr lang="hu-HU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7780" marR="17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R="144145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5,3</a:t>
                      </a:r>
                      <a:endParaRPr lang="hu-HU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7780" marR="17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R="141605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35,7</a:t>
                      </a:r>
                      <a:endParaRPr lang="hu-HU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7780" marR="17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56278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hu-H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6.   Sárbogárd</a:t>
                      </a:r>
                      <a:endParaRPr lang="hu-H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7780" marR="17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R="16256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26</a:t>
                      </a:r>
                    </a:p>
                  </a:txBody>
                  <a:tcPr marL="17780" marR="17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R="5080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885</a:t>
                      </a:r>
                      <a:endParaRPr lang="hu-HU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7780" marR="17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R="144145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5,2</a:t>
                      </a:r>
                      <a:endParaRPr lang="hu-HU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7780" marR="17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R="141605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40,9</a:t>
                      </a:r>
                      <a:endParaRPr lang="hu-HU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7780" marR="17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56278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hu-H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7.</a:t>
                      </a:r>
                      <a:r>
                        <a:rPr lang="hu-HU" sz="16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</a:t>
                      </a:r>
                      <a:r>
                        <a:rPr lang="hu-H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Mezőfalva</a:t>
                      </a:r>
                      <a:endParaRPr lang="hu-H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7780" marR="17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R="16256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17780" marR="17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R="5080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741</a:t>
                      </a:r>
                      <a:endParaRPr lang="hu-HU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7780" marR="17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R="144145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4,3</a:t>
                      </a:r>
                      <a:endParaRPr lang="hu-HU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7780" marR="17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R="141605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45,2</a:t>
                      </a:r>
                      <a:endParaRPr lang="hu-HU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7780" marR="17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56278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hu-H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8.   Enying</a:t>
                      </a:r>
                      <a:endParaRPr lang="hu-H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7780" marR="17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R="16256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17780" marR="17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R="5080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696</a:t>
                      </a:r>
                      <a:endParaRPr lang="hu-HU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7780" marR="17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R="144145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4,1</a:t>
                      </a:r>
                      <a:endParaRPr lang="hu-HU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7780" marR="17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R="141605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49,3</a:t>
                      </a:r>
                      <a:endParaRPr lang="hu-HU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7780" marR="17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56278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hu-H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9.   Seregélyes</a:t>
                      </a:r>
                      <a:endParaRPr lang="hu-H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7780" marR="17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R="16256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L="17780" marR="17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R="5080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668</a:t>
                      </a:r>
                      <a:endParaRPr lang="hu-HU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7780" marR="17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R="144145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3,9</a:t>
                      </a:r>
                      <a:endParaRPr lang="hu-HU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7780" marR="17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R="141605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53,2</a:t>
                      </a:r>
                      <a:endParaRPr lang="hu-HU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7780" marR="17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56278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hu-H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10. Gárdony</a:t>
                      </a:r>
                      <a:endParaRPr lang="hu-H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7780" marR="17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R="16256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17780" marR="17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R="5080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642</a:t>
                      </a:r>
                      <a:endParaRPr lang="hu-HU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7780" marR="17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R="144145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3,8</a:t>
                      </a:r>
                      <a:endParaRPr lang="hu-HU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7780" marR="17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R="141605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57,0</a:t>
                      </a:r>
                      <a:endParaRPr lang="hu-HU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7780" marR="17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56278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hu-H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11. Lajoskomárom</a:t>
                      </a:r>
                      <a:endParaRPr lang="hu-H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7780" marR="17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R="16256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17</a:t>
                      </a:r>
                    </a:p>
                  </a:txBody>
                  <a:tcPr marL="17780" marR="17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R="5080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540</a:t>
                      </a:r>
                      <a:endParaRPr lang="hu-HU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7780" marR="17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R="144145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3,2</a:t>
                      </a:r>
                      <a:endParaRPr lang="hu-HU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7780" marR="17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R="141605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60,2</a:t>
                      </a:r>
                      <a:endParaRPr lang="hu-HU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7780" marR="17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56278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hu-H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12. Veszprém</a:t>
                      </a:r>
                      <a:endParaRPr lang="hu-H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7780" marR="17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R="16256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17780" marR="17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R="5080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510</a:t>
                      </a:r>
                      <a:endParaRPr lang="hu-HU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7780" marR="17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R="144145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3,0</a:t>
                      </a:r>
                      <a:endParaRPr lang="hu-HU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7780" marR="17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R="141605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63,2</a:t>
                      </a:r>
                      <a:endParaRPr lang="hu-H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7780" marR="17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78612">
                <a:tc>
                  <a:txBody>
                    <a:bodyPr/>
                    <a:lstStyle/>
                    <a:p>
                      <a:pPr lv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.</a:t>
                      </a:r>
                      <a:endParaRPr lang="hu-H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7780" marR="17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hu-HU" sz="16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7780" marR="17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hu-H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7780" marR="17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44145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hu-HU" sz="160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7780" marR="17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41605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hu-HU" sz="160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7780" marR="17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627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 69 nyertes település összesen</a:t>
                      </a:r>
                      <a:endParaRPr lang="hu-H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7780" marR="17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6256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392</a:t>
                      </a:r>
                      <a:endParaRPr lang="hu-H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7780" marR="17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5080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17.064</a:t>
                      </a:r>
                      <a:endParaRPr lang="hu-HU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7780" marR="17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44145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hu-HU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7780" marR="17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44145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100,0</a:t>
                      </a:r>
                      <a:endParaRPr lang="hu-H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7780" marR="17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476250"/>
          </a:xfrm>
        </p:spPr>
        <p:txBody>
          <a:bodyPr>
            <a:noAutofit/>
          </a:bodyPr>
          <a:lstStyle/>
          <a:p>
            <a:r>
              <a:rPr lang="hu-HU" sz="1400" b="1" dirty="0" smtClean="0">
                <a:solidFill>
                  <a:srgbClr val="006600"/>
                </a:solidFill>
              </a:rPr>
              <a:t>Földfórum – Bicske – 2016. 04. 07.</a:t>
            </a:r>
            <a:br>
              <a:rPr lang="hu-HU" sz="1400" b="1" dirty="0" smtClean="0">
                <a:solidFill>
                  <a:srgbClr val="006600"/>
                </a:solidFill>
              </a:rPr>
            </a:br>
            <a:r>
              <a:rPr lang="hu-HU" sz="1400" i="1" dirty="0" smtClean="0"/>
              <a:t> </a:t>
            </a:r>
            <a:r>
              <a:rPr lang="hu-HU" sz="1400" b="1" i="1" dirty="0" smtClean="0">
                <a:solidFill>
                  <a:srgbClr val="006600"/>
                </a:solidFill>
              </a:rPr>
              <a:t>Ángyán J.: Állami földprivatizáció – intézményesített földrablás: földárverések Fejér megyében  (2015)</a:t>
            </a:r>
            <a:endParaRPr lang="en-US" sz="1400" b="1" dirty="0" smtClean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51" name="Rectangle 6"/>
          <p:cNvSpPr>
            <a:spLocks noChangeArrowheads="1"/>
          </p:cNvSpPr>
          <p:nvPr/>
        </p:nvSpPr>
        <p:spPr bwMode="auto">
          <a:xfrm>
            <a:off x="-180975" y="-963613"/>
            <a:ext cx="9577388" cy="14398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80000"/>
              </a:lnSpc>
              <a:spcBef>
                <a:spcPct val="20000"/>
              </a:spcBef>
            </a:pPr>
            <a:endParaRPr lang="hu-HU" b="0"/>
          </a:p>
        </p:txBody>
      </p:sp>
      <p:grpSp>
        <p:nvGrpSpPr>
          <p:cNvPr id="2" name="Csoportba foglalás 15"/>
          <p:cNvGrpSpPr>
            <a:grpSpLocks/>
          </p:cNvGrpSpPr>
          <p:nvPr/>
        </p:nvGrpSpPr>
        <p:grpSpPr bwMode="auto">
          <a:xfrm>
            <a:off x="-433388" y="6092825"/>
            <a:ext cx="9577388" cy="1368425"/>
            <a:chOff x="-433388" y="6092825"/>
            <a:chExt cx="9577388" cy="1368425"/>
          </a:xfrm>
        </p:grpSpPr>
        <p:sp>
          <p:nvSpPr>
            <p:cNvPr id="2058" name="Rectangle 12"/>
            <p:cNvSpPr>
              <a:spLocks noChangeArrowheads="1"/>
            </p:cNvSpPr>
            <p:nvPr/>
          </p:nvSpPr>
          <p:spPr bwMode="auto">
            <a:xfrm>
              <a:off x="1403648" y="6092825"/>
              <a:ext cx="7416824" cy="765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>
                <a:lnSpc>
                  <a:spcPct val="80000"/>
                </a:lnSpc>
                <a:spcBef>
                  <a:spcPct val="20000"/>
                </a:spcBef>
              </a:pPr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Prof. Dr. Ángyán József ny. egyetemi tanár, az MTA doktora</a:t>
              </a:r>
            </a:p>
            <a:p>
              <a:pPr>
                <a:lnSpc>
                  <a:spcPct val="80000"/>
                </a:lnSpc>
                <a:spcBef>
                  <a:spcPct val="20000"/>
                </a:spcBef>
              </a:pPr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Szent István Egyetem, Környezet- és Tájgazdálkodási Intézet, </a:t>
              </a:r>
            </a:p>
            <a:p>
              <a:pPr>
                <a:lnSpc>
                  <a:spcPct val="80000"/>
                </a:lnSpc>
                <a:spcBef>
                  <a:spcPct val="20000"/>
                </a:spcBef>
              </a:pPr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2103 Gödöllő, Páter K. u. 1., E-mail: </a:t>
              </a:r>
              <a:r>
                <a:rPr lang="hu-HU" sz="1200" dirty="0" smtClean="0">
                  <a:latin typeface="Arial" pitchFamily="34" charset="0"/>
                  <a:cs typeface="Arial" pitchFamily="34" charset="0"/>
                  <a:hlinkClick r:id="rId2"/>
                </a:rPr>
                <a:t>drangyanj@gmail.com</a:t>
              </a:r>
              <a:endParaRPr lang="en-US" sz="1200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059" name="Picture 13" descr="SZIE_KTI_logo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5536" y="6103938"/>
              <a:ext cx="792088" cy="754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60" name="Rectangle 14"/>
            <p:cNvSpPr>
              <a:spLocks noChangeArrowheads="1"/>
            </p:cNvSpPr>
            <p:nvPr/>
          </p:nvSpPr>
          <p:spPr bwMode="auto">
            <a:xfrm>
              <a:off x="-433388" y="6092825"/>
              <a:ext cx="9577388" cy="13684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</a:pPr>
              <a:endParaRPr lang="hu-HU" b="0"/>
            </a:p>
          </p:txBody>
        </p:sp>
      </p:grpSp>
      <p:pic>
        <p:nvPicPr>
          <p:cNvPr id="10" name="Picture 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4414" y="1428736"/>
            <a:ext cx="6786610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476250"/>
          </a:xfrm>
        </p:spPr>
        <p:txBody>
          <a:bodyPr>
            <a:noAutofit/>
          </a:bodyPr>
          <a:lstStyle/>
          <a:p>
            <a:r>
              <a:rPr lang="hu-HU" sz="1400" b="1" dirty="0" smtClean="0">
                <a:solidFill>
                  <a:srgbClr val="006600"/>
                </a:solidFill>
              </a:rPr>
              <a:t>Földfórum – Bicske – 2016. 04. 07.</a:t>
            </a:r>
            <a:br>
              <a:rPr lang="hu-HU" sz="1400" b="1" dirty="0" smtClean="0">
                <a:solidFill>
                  <a:srgbClr val="006600"/>
                </a:solidFill>
              </a:rPr>
            </a:br>
            <a:r>
              <a:rPr lang="hu-HU" sz="1400" i="1" dirty="0" smtClean="0"/>
              <a:t> </a:t>
            </a:r>
            <a:r>
              <a:rPr lang="hu-HU" sz="1400" b="1" i="1" dirty="0" smtClean="0">
                <a:solidFill>
                  <a:srgbClr val="006600"/>
                </a:solidFill>
              </a:rPr>
              <a:t>Ángyán J.: Állami földprivatizáció – intézményesített földrablás: földárverések Fejér megyében  (2015)</a:t>
            </a:r>
            <a:endParaRPr lang="en-US" sz="1400" b="1" dirty="0" smtClean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51" name="Rectangle 6"/>
          <p:cNvSpPr>
            <a:spLocks noChangeArrowheads="1"/>
          </p:cNvSpPr>
          <p:nvPr/>
        </p:nvSpPr>
        <p:spPr bwMode="auto">
          <a:xfrm>
            <a:off x="-180975" y="-963613"/>
            <a:ext cx="9577388" cy="14398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80000"/>
              </a:lnSpc>
              <a:spcBef>
                <a:spcPct val="20000"/>
              </a:spcBef>
            </a:pPr>
            <a:endParaRPr lang="hu-HU" b="0"/>
          </a:p>
        </p:txBody>
      </p:sp>
      <p:grpSp>
        <p:nvGrpSpPr>
          <p:cNvPr id="2" name="Csoportba foglalás 15"/>
          <p:cNvGrpSpPr>
            <a:grpSpLocks/>
          </p:cNvGrpSpPr>
          <p:nvPr/>
        </p:nvGrpSpPr>
        <p:grpSpPr bwMode="auto">
          <a:xfrm>
            <a:off x="-433388" y="6092825"/>
            <a:ext cx="9577388" cy="1368425"/>
            <a:chOff x="-433388" y="6092825"/>
            <a:chExt cx="9577388" cy="1368425"/>
          </a:xfrm>
        </p:grpSpPr>
        <p:sp>
          <p:nvSpPr>
            <p:cNvPr id="2058" name="Rectangle 12"/>
            <p:cNvSpPr>
              <a:spLocks noChangeArrowheads="1"/>
            </p:cNvSpPr>
            <p:nvPr/>
          </p:nvSpPr>
          <p:spPr bwMode="auto">
            <a:xfrm>
              <a:off x="1403648" y="6092825"/>
              <a:ext cx="7416824" cy="765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>
                <a:lnSpc>
                  <a:spcPct val="80000"/>
                </a:lnSpc>
                <a:spcBef>
                  <a:spcPct val="20000"/>
                </a:spcBef>
              </a:pPr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Prof. Dr. Ángyán József ny. egyetemi tanár, az MTA doktora</a:t>
              </a:r>
            </a:p>
            <a:p>
              <a:pPr>
                <a:lnSpc>
                  <a:spcPct val="80000"/>
                </a:lnSpc>
                <a:spcBef>
                  <a:spcPct val="20000"/>
                </a:spcBef>
              </a:pPr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Szent István Egyetem, Környezet- és Tájgazdálkodási Intézet, </a:t>
              </a:r>
            </a:p>
            <a:p>
              <a:pPr>
                <a:lnSpc>
                  <a:spcPct val="80000"/>
                </a:lnSpc>
                <a:spcBef>
                  <a:spcPct val="20000"/>
                </a:spcBef>
              </a:pPr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2103 Gödöllő, Páter K. u. 1., E-mail: </a:t>
              </a:r>
              <a:r>
                <a:rPr lang="hu-HU" sz="1200" dirty="0" smtClean="0">
                  <a:latin typeface="Arial" pitchFamily="34" charset="0"/>
                  <a:cs typeface="Arial" pitchFamily="34" charset="0"/>
                  <a:hlinkClick r:id="rId2"/>
                </a:rPr>
                <a:t>drangyanj@gmail.com</a:t>
              </a:r>
              <a:endParaRPr lang="en-US" sz="1200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059" name="Picture 13" descr="SZIE_KTI_logo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5536" y="6103938"/>
              <a:ext cx="792088" cy="754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60" name="Rectangle 14"/>
            <p:cNvSpPr>
              <a:spLocks noChangeArrowheads="1"/>
            </p:cNvSpPr>
            <p:nvPr/>
          </p:nvSpPr>
          <p:spPr bwMode="auto">
            <a:xfrm>
              <a:off x="-433388" y="6092825"/>
              <a:ext cx="9577388" cy="13684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</a:pPr>
              <a:endParaRPr lang="hu-HU" b="0"/>
            </a:p>
          </p:txBody>
        </p:sp>
      </p:grpSp>
      <p:sp>
        <p:nvSpPr>
          <p:cNvPr id="9" name="Szövegdoboz 8"/>
          <p:cNvSpPr txBox="1"/>
          <p:nvPr/>
        </p:nvSpPr>
        <p:spPr>
          <a:xfrm>
            <a:off x="0" y="3071810"/>
            <a:ext cx="9001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  <p:sp>
        <p:nvSpPr>
          <p:cNvPr id="10" name="Szövegdoboz 9"/>
          <p:cNvSpPr txBox="1"/>
          <p:nvPr/>
        </p:nvSpPr>
        <p:spPr>
          <a:xfrm>
            <a:off x="0" y="85723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Példák </a:t>
            </a:r>
            <a:r>
              <a:rPr lang="hu-HU" sz="1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arra, hogy honnan, hol, </a:t>
            </a:r>
            <a:r>
              <a:rPr lang="hu-HU" sz="1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milyen távolságról</a:t>
            </a:r>
            <a:r>
              <a:rPr lang="hu-HU" sz="1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 mennyit és mennyiért vásárol </a:t>
            </a:r>
          </a:p>
          <a:p>
            <a:pPr algn="ctr"/>
            <a:r>
              <a:rPr lang="hu-HU" sz="1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„helyben lakó földművesként” </a:t>
            </a:r>
            <a:r>
              <a:rPr lang="hu-HU" sz="1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a nyertes árverező</a:t>
            </a:r>
          </a:p>
        </p:txBody>
      </p:sp>
      <p:graphicFrame>
        <p:nvGraphicFramePr>
          <p:cNvPr id="12" name="Táblázat 11"/>
          <p:cNvGraphicFramePr>
            <a:graphicFrameLocks noGrp="1"/>
          </p:cNvGraphicFramePr>
          <p:nvPr/>
        </p:nvGraphicFramePr>
        <p:xfrm>
          <a:off x="285719" y="2214553"/>
          <a:ext cx="8572561" cy="3618000"/>
        </p:xfrm>
        <a:graphic>
          <a:graphicData uri="http://schemas.openxmlformats.org/drawingml/2006/table">
            <a:tbl>
              <a:tblPr/>
              <a:tblGrid>
                <a:gridCol w="2074004"/>
                <a:gridCol w="2903610"/>
                <a:gridCol w="1065518"/>
                <a:gridCol w="1113891"/>
                <a:gridCol w="707769"/>
                <a:gridCol w="707769"/>
              </a:tblGrid>
              <a:tr h="46800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b="1" dirty="0">
                          <a:latin typeface="Times New Roman"/>
                          <a:ea typeface="Times New Roman"/>
                          <a:cs typeface="Times New Roman"/>
                        </a:rPr>
                        <a:t>A nyertes árverezők lakcíme</a:t>
                      </a:r>
                      <a:endParaRPr lang="hu-H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91" marR="60791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b="1" dirty="0">
                          <a:latin typeface="Times New Roman"/>
                          <a:ea typeface="Times New Roman"/>
                          <a:cs typeface="Times New Roman"/>
                        </a:rPr>
                        <a:t>Megjegyzés</a:t>
                      </a:r>
                      <a:endParaRPr lang="hu-H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91" marR="6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b="1" dirty="0">
                          <a:latin typeface="Times New Roman"/>
                          <a:ea typeface="Times New Roman"/>
                          <a:cs typeface="Times New Roman"/>
                        </a:rPr>
                        <a:t>A birtoktest fekvése szerinti település</a:t>
                      </a:r>
                      <a:endParaRPr lang="hu-H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91" marR="6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b="1" dirty="0">
                          <a:latin typeface="Times New Roman"/>
                          <a:ea typeface="Times New Roman"/>
                          <a:cs typeface="Times New Roman"/>
                        </a:rPr>
                        <a:t>A birtoktest</a:t>
                      </a:r>
                      <a:endParaRPr lang="hu-H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91" marR="6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450000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b="1" dirty="0">
                          <a:latin typeface="Times New Roman"/>
                          <a:ea typeface="Times New Roman"/>
                          <a:cs typeface="Times New Roman"/>
                        </a:rPr>
                        <a:t>neve</a:t>
                      </a:r>
                      <a:endParaRPr lang="hu-H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91" marR="607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b="1" dirty="0">
                          <a:latin typeface="Times New Roman"/>
                          <a:ea typeface="Times New Roman"/>
                          <a:cs typeface="Times New Roman"/>
                        </a:rPr>
                        <a:t>távolsága a lakcímtől (km)</a:t>
                      </a:r>
                      <a:endParaRPr lang="hu-H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91" marR="607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b="1" dirty="0">
                          <a:latin typeface="Times New Roman"/>
                          <a:ea typeface="Times New Roman"/>
                          <a:cs typeface="Times New Roman"/>
                        </a:rPr>
                        <a:t>területe (ha)</a:t>
                      </a:r>
                      <a:endParaRPr lang="hu-H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91" marR="607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b="1" dirty="0">
                          <a:latin typeface="Times New Roman"/>
                          <a:ea typeface="Times New Roman"/>
                          <a:cs typeface="Times New Roman"/>
                        </a:rPr>
                        <a:t>vételára (</a:t>
                      </a:r>
                      <a:r>
                        <a:rPr lang="hu-HU" sz="1200" b="1" dirty="0" err="1">
                          <a:latin typeface="Times New Roman"/>
                          <a:ea typeface="Times New Roman"/>
                          <a:cs typeface="Times New Roman"/>
                        </a:rPr>
                        <a:t>mFt</a:t>
                      </a:r>
                      <a:r>
                        <a:rPr lang="hu-HU" sz="1200" b="1" dirty="0"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hu-H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91" marR="607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latin typeface="Times New Roman"/>
                          <a:ea typeface="Times New Roman"/>
                          <a:cs typeface="Times New Roman"/>
                        </a:rPr>
                        <a:t>1025 Budapest Szikla utca </a:t>
                      </a:r>
                      <a:endParaRPr lang="hu-H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91" marR="60791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latin typeface="Times New Roman"/>
                          <a:ea typeface="Times New Roman"/>
                          <a:cs typeface="Times New Roman"/>
                        </a:rPr>
                        <a:t>Buda, II. kerület, Rózsadomb teteje</a:t>
                      </a:r>
                      <a:endParaRPr lang="hu-H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91" marR="6079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latin typeface="Times New Roman"/>
                          <a:ea typeface="Times New Roman"/>
                          <a:cs typeface="Times New Roman"/>
                        </a:rPr>
                        <a:t>Velence</a:t>
                      </a:r>
                      <a:endParaRPr lang="hu-H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91" marR="6079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latin typeface="Times New Roman"/>
                          <a:ea typeface="Times New Roman"/>
                          <a:cs typeface="Times New Roman"/>
                        </a:rPr>
                        <a:t>50,2</a:t>
                      </a:r>
                      <a:endParaRPr lang="hu-H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91" marR="6079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233,3</a:t>
                      </a:r>
                      <a:endParaRPr lang="hu-H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91" marR="6079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latin typeface="Times New Roman"/>
                          <a:ea typeface="Times New Roman"/>
                          <a:cs typeface="Times New Roman"/>
                        </a:rPr>
                        <a:t>386,95</a:t>
                      </a:r>
                      <a:endParaRPr lang="hu-H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91" marR="6079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latin typeface="Times New Roman"/>
                          <a:ea typeface="Times New Roman"/>
                          <a:cs typeface="Times New Roman"/>
                        </a:rPr>
                        <a:t>1112 Budapest Bodajk utca </a:t>
                      </a:r>
                      <a:endParaRPr lang="hu-H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91" marR="60791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latin typeface="Times New Roman"/>
                          <a:ea typeface="Times New Roman"/>
                          <a:cs typeface="Times New Roman"/>
                        </a:rPr>
                        <a:t>Buda, XI. kerület, Sas hegy, családi házas </a:t>
                      </a:r>
                      <a:endParaRPr lang="hu-H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91" marR="6079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Zichyújfalu</a:t>
                      </a:r>
                      <a:endParaRPr lang="hu-H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91" marR="6079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latin typeface="Times New Roman"/>
                          <a:ea typeface="Times New Roman"/>
                          <a:cs typeface="Times New Roman"/>
                        </a:rPr>
                        <a:t>57,6</a:t>
                      </a:r>
                      <a:endParaRPr lang="hu-H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91" marR="6079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203,6</a:t>
                      </a:r>
                      <a:endParaRPr lang="hu-H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91" marR="6079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latin typeface="Times New Roman"/>
                          <a:ea typeface="Times New Roman"/>
                          <a:cs typeface="Times New Roman"/>
                        </a:rPr>
                        <a:t>346,65</a:t>
                      </a:r>
                      <a:endParaRPr lang="hu-H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91" marR="6079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latin typeface="Times New Roman"/>
                          <a:ea typeface="Times New Roman"/>
                          <a:cs typeface="Times New Roman"/>
                        </a:rPr>
                        <a:t>1048 Budapest Csíksomlyó </a:t>
                      </a:r>
                      <a:r>
                        <a:rPr lang="hu-H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 u.</a:t>
                      </a:r>
                      <a:endParaRPr lang="hu-H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91" marR="60791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latin typeface="Times New Roman"/>
                          <a:ea typeface="Times New Roman"/>
                          <a:cs typeface="Times New Roman"/>
                        </a:rPr>
                        <a:t>Pest, IV. kerület, Káposztásmegyeri lakótelep</a:t>
                      </a:r>
                      <a:endParaRPr lang="hu-H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91" marR="6079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Baracska</a:t>
                      </a:r>
                      <a:endParaRPr lang="hu-H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91" marR="6079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55,7</a:t>
                      </a:r>
                      <a:endParaRPr lang="hu-H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91" marR="6079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67,1</a:t>
                      </a:r>
                      <a:endParaRPr lang="hu-H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91" marR="6079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97,35</a:t>
                      </a:r>
                      <a:endParaRPr lang="hu-H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91" marR="6079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latin typeface="Times New Roman"/>
                          <a:ea typeface="Times New Roman"/>
                          <a:cs typeface="Times New Roman"/>
                        </a:rPr>
                        <a:t>1141 Budapest Kalocsai utca</a:t>
                      </a:r>
                      <a:endParaRPr lang="hu-H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91" marR="60791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latin typeface="Times New Roman"/>
                          <a:ea typeface="Times New Roman"/>
                          <a:cs typeface="Times New Roman"/>
                        </a:rPr>
                        <a:t>Pest, XIV. kerület, Zugló, családi házas</a:t>
                      </a:r>
                      <a:endParaRPr lang="hu-H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91" marR="6079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Ercsi</a:t>
                      </a:r>
                      <a:endParaRPr lang="hu-H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91" marR="6079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latin typeface="Times New Roman"/>
                          <a:ea typeface="Times New Roman"/>
                          <a:cs typeface="Times New Roman"/>
                        </a:rPr>
                        <a:t>45,6</a:t>
                      </a:r>
                      <a:endParaRPr lang="hu-H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91" marR="6079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42,6</a:t>
                      </a:r>
                      <a:endParaRPr lang="hu-H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91" marR="6079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25,55</a:t>
                      </a:r>
                      <a:endParaRPr lang="hu-H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91" marR="6079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000">
                <a:tc rowSpan="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latin typeface="Times New Roman"/>
                          <a:ea typeface="Times New Roman"/>
                          <a:cs typeface="Times New Roman"/>
                        </a:rPr>
                        <a:t>1147 Budapest Lovász utca</a:t>
                      </a:r>
                      <a:endParaRPr lang="hu-H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91" marR="60791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latin typeface="Times New Roman"/>
                          <a:ea typeface="Times New Roman"/>
                          <a:cs typeface="Times New Roman"/>
                        </a:rPr>
                        <a:t>Pest, XIV. kerület, Zugló, </a:t>
                      </a:r>
                      <a:r>
                        <a:rPr lang="hu-H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kertes</a:t>
                      </a:r>
                      <a:r>
                        <a:rPr lang="hu-HU" sz="1200" dirty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hu-H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sorházas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(2 testvér) </a:t>
                      </a:r>
                      <a:endParaRPr lang="hu-H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91" marR="6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Gárdony</a:t>
                      </a:r>
                      <a:endParaRPr lang="hu-H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91" marR="6079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latin typeface="Times New Roman"/>
                          <a:ea typeface="Times New Roman"/>
                          <a:cs typeface="Times New Roman"/>
                        </a:rPr>
                        <a:t>59,9</a:t>
                      </a:r>
                      <a:endParaRPr lang="hu-H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91" marR="6079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160,6</a:t>
                      </a:r>
                      <a:endParaRPr lang="hu-H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91" marR="6079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167,80</a:t>
                      </a:r>
                      <a:endParaRPr lang="hu-H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91" marR="6079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000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Gárdony</a:t>
                      </a:r>
                      <a:endParaRPr lang="hu-H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91" marR="6079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latin typeface="Times New Roman"/>
                          <a:ea typeface="Times New Roman"/>
                          <a:cs typeface="Times New Roman"/>
                        </a:rPr>
                        <a:t>59,9</a:t>
                      </a:r>
                      <a:endParaRPr lang="hu-H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91" marR="6079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65,3</a:t>
                      </a:r>
                      <a:endParaRPr lang="hu-H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91" marR="6079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61,70</a:t>
                      </a:r>
                      <a:endParaRPr lang="hu-H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91" marR="6079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000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Gárdony</a:t>
                      </a:r>
                      <a:endParaRPr lang="hu-H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91" marR="6079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latin typeface="Times New Roman"/>
                          <a:ea typeface="Times New Roman"/>
                          <a:cs typeface="Times New Roman"/>
                        </a:rPr>
                        <a:t>59,9</a:t>
                      </a:r>
                      <a:endParaRPr lang="hu-H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91" marR="6079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23,7</a:t>
                      </a:r>
                      <a:endParaRPr lang="hu-H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91" marR="6079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23,95</a:t>
                      </a:r>
                      <a:endParaRPr lang="hu-H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91" marR="6079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000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Gárdony</a:t>
                      </a:r>
                      <a:endParaRPr lang="hu-H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91" marR="6079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latin typeface="Times New Roman"/>
                          <a:ea typeface="Times New Roman"/>
                          <a:cs typeface="Times New Roman"/>
                        </a:rPr>
                        <a:t>59,9</a:t>
                      </a:r>
                      <a:endParaRPr lang="hu-H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91" marR="6079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7,5</a:t>
                      </a:r>
                      <a:endParaRPr lang="hu-H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91" marR="6079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14,90</a:t>
                      </a:r>
                      <a:endParaRPr lang="hu-H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91" marR="6079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000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Gárdony</a:t>
                      </a:r>
                      <a:endParaRPr lang="hu-H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91" marR="6079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latin typeface="Times New Roman"/>
                          <a:ea typeface="Times New Roman"/>
                          <a:cs typeface="Times New Roman"/>
                        </a:rPr>
                        <a:t>59,9</a:t>
                      </a:r>
                      <a:endParaRPr lang="hu-H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91" marR="6079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4,2</a:t>
                      </a:r>
                      <a:endParaRPr lang="hu-H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91" marR="6079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1,80</a:t>
                      </a:r>
                      <a:endParaRPr lang="hu-H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91" marR="6079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000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Pusztaszabolcs</a:t>
                      </a:r>
                      <a:endParaRPr lang="hu-H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91" marR="6079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latin typeface="Times New Roman"/>
                          <a:ea typeface="Times New Roman"/>
                          <a:cs typeface="Times New Roman"/>
                        </a:rPr>
                        <a:t>67,2</a:t>
                      </a:r>
                      <a:endParaRPr lang="hu-H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91" marR="6079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35,6</a:t>
                      </a:r>
                      <a:endParaRPr lang="hu-H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91" marR="6079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41,75</a:t>
                      </a:r>
                      <a:endParaRPr lang="hu-H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91" marR="6079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000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Zichyújfalu</a:t>
                      </a:r>
                      <a:endParaRPr lang="hu-H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91" marR="6079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latin typeface="Times New Roman"/>
                          <a:ea typeface="Times New Roman"/>
                          <a:cs typeface="Times New Roman"/>
                        </a:rPr>
                        <a:t>69,6</a:t>
                      </a:r>
                      <a:endParaRPr lang="hu-H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91" marR="6079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237,9</a:t>
                      </a:r>
                      <a:endParaRPr lang="hu-H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91" marR="6079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328,00</a:t>
                      </a:r>
                      <a:endParaRPr lang="hu-H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91" marR="6079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b="1">
                          <a:latin typeface="Times New Roman"/>
                          <a:ea typeface="Times New Roman"/>
                          <a:cs typeface="Times New Roman"/>
                        </a:rPr>
                        <a:t>Átlag/összesen</a:t>
                      </a:r>
                      <a:endParaRPr lang="hu-H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91" marR="60791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b="1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hu-H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91" marR="6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hu-H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91" marR="607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b="1" dirty="0">
                          <a:latin typeface="Times New Roman"/>
                          <a:ea typeface="Times New Roman"/>
                          <a:cs typeface="Times New Roman"/>
                        </a:rPr>
                        <a:t>58,7</a:t>
                      </a:r>
                      <a:endParaRPr lang="hu-H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91" marR="6079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1.081,3</a:t>
                      </a:r>
                      <a:endParaRPr lang="hu-H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91" marR="6079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1.496,4</a:t>
                      </a:r>
                      <a:endParaRPr lang="hu-H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91" marR="6079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Szövegdoboz 10"/>
          <p:cNvSpPr txBox="1"/>
          <p:nvPr/>
        </p:nvSpPr>
        <p:spPr>
          <a:xfrm>
            <a:off x="3286116" y="1643050"/>
            <a:ext cx="25003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Budapesti példák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476250"/>
          </a:xfrm>
        </p:spPr>
        <p:txBody>
          <a:bodyPr>
            <a:noAutofit/>
          </a:bodyPr>
          <a:lstStyle/>
          <a:p>
            <a:r>
              <a:rPr lang="hu-HU" sz="1400" b="1" dirty="0" smtClean="0">
                <a:solidFill>
                  <a:srgbClr val="006600"/>
                </a:solidFill>
              </a:rPr>
              <a:t>Földfórum – Bicske – 2016. 04. 07.</a:t>
            </a:r>
            <a:br>
              <a:rPr lang="hu-HU" sz="1400" b="1" dirty="0" smtClean="0">
                <a:solidFill>
                  <a:srgbClr val="006600"/>
                </a:solidFill>
              </a:rPr>
            </a:br>
            <a:r>
              <a:rPr lang="hu-HU" sz="1400" i="1" dirty="0" smtClean="0"/>
              <a:t> </a:t>
            </a:r>
            <a:r>
              <a:rPr lang="hu-HU" sz="1400" b="1" i="1" dirty="0" smtClean="0">
                <a:solidFill>
                  <a:srgbClr val="006600"/>
                </a:solidFill>
              </a:rPr>
              <a:t>Ángyán J.: Állami földprivatizáció – intézményesített földrablás: földárverések Fejér megyében  (2015)</a:t>
            </a:r>
            <a:endParaRPr lang="en-US" sz="1400" b="1" dirty="0" smtClean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51" name="Rectangle 6"/>
          <p:cNvSpPr>
            <a:spLocks noChangeArrowheads="1"/>
          </p:cNvSpPr>
          <p:nvPr/>
        </p:nvSpPr>
        <p:spPr bwMode="auto">
          <a:xfrm>
            <a:off x="-180975" y="-963613"/>
            <a:ext cx="9577388" cy="14398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80000"/>
              </a:lnSpc>
              <a:spcBef>
                <a:spcPct val="20000"/>
              </a:spcBef>
            </a:pPr>
            <a:endParaRPr lang="hu-HU" b="0"/>
          </a:p>
        </p:txBody>
      </p:sp>
      <p:grpSp>
        <p:nvGrpSpPr>
          <p:cNvPr id="2" name="Csoportba foglalás 15"/>
          <p:cNvGrpSpPr>
            <a:grpSpLocks/>
          </p:cNvGrpSpPr>
          <p:nvPr/>
        </p:nvGrpSpPr>
        <p:grpSpPr bwMode="auto">
          <a:xfrm>
            <a:off x="-433388" y="6092825"/>
            <a:ext cx="9577388" cy="1368425"/>
            <a:chOff x="-433388" y="6092825"/>
            <a:chExt cx="9577388" cy="1368425"/>
          </a:xfrm>
        </p:grpSpPr>
        <p:sp>
          <p:nvSpPr>
            <p:cNvPr id="2058" name="Rectangle 12"/>
            <p:cNvSpPr>
              <a:spLocks noChangeArrowheads="1"/>
            </p:cNvSpPr>
            <p:nvPr/>
          </p:nvSpPr>
          <p:spPr bwMode="auto">
            <a:xfrm>
              <a:off x="1403648" y="6092825"/>
              <a:ext cx="7416824" cy="765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>
                <a:lnSpc>
                  <a:spcPct val="80000"/>
                </a:lnSpc>
                <a:spcBef>
                  <a:spcPct val="20000"/>
                </a:spcBef>
              </a:pPr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Prof. Dr. Ángyán József ny. egyetemi tanár, az MTA doktora</a:t>
              </a:r>
            </a:p>
            <a:p>
              <a:pPr>
                <a:lnSpc>
                  <a:spcPct val="80000"/>
                </a:lnSpc>
                <a:spcBef>
                  <a:spcPct val="20000"/>
                </a:spcBef>
              </a:pPr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Szent István Egyetem, Környezet- és Tájgazdálkodási Intézet, </a:t>
              </a:r>
            </a:p>
            <a:p>
              <a:pPr>
                <a:lnSpc>
                  <a:spcPct val="80000"/>
                </a:lnSpc>
                <a:spcBef>
                  <a:spcPct val="20000"/>
                </a:spcBef>
              </a:pPr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2103 Gödöllő, Páter K. u. 1., E-mail: </a:t>
              </a:r>
              <a:r>
                <a:rPr lang="hu-HU" sz="1200" dirty="0" smtClean="0">
                  <a:latin typeface="Arial" pitchFamily="34" charset="0"/>
                  <a:cs typeface="Arial" pitchFamily="34" charset="0"/>
                  <a:hlinkClick r:id="rId2"/>
                </a:rPr>
                <a:t>drangyanj@gmail.com</a:t>
              </a:r>
              <a:endParaRPr lang="en-US" sz="1200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059" name="Picture 13" descr="SZIE_KTI_logo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5536" y="6103938"/>
              <a:ext cx="792088" cy="754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60" name="Rectangle 14"/>
            <p:cNvSpPr>
              <a:spLocks noChangeArrowheads="1"/>
            </p:cNvSpPr>
            <p:nvPr/>
          </p:nvSpPr>
          <p:spPr bwMode="auto">
            <a:xfrm>
              <a:off x="-433388" y="6092825"/>
              <a:ext cx="9577388" cy="13684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</a:pPr>
              <a:endParaRPr lang="hu-HU" b="0"/>
            </a:p>
          </p:txBody>
        </p:sp>
      </p:grpSp>
      <p:sp>
        <p:nvSpPr>
          <p:cNvPr id="9" name="Szövegdoboz 8"/>
          <p:cNvSpPr txBox="1"/>
          <p:nvPr/>
        </p:nvSpPr>
        <p:spPr>
          <a:xfrm>
            <a:off x="0" y="3071810"/>
            <a:ext cx="9001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  <p:sp>
        <p:nvSpPr>
          <p:cNvPr id="10" name="Szövegdoboz 9"/>
          <p:cNvSpPr txBox="1"/>
          <p:nvPr/>
        </p:nvSpPr>
        <p:spPr>
          <a:xfrm>
            <a:off x="0" y="857232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Egyéb települések példái</a:t>
            </a:r>
            <a:endParaRPr lang="hu-HU" sz="1400" dirty="0" smtClean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Táblázat 10"/>
          <p:cNvGraphicFramePr>
            <a:graphicFrameLocks noGrp="1"/>
          </p:cNvGraphicFramePr>
          <p:nvPr/>
        </p:nvGraphicFramePr>
        <p:xfrm>
          <a:off x="285719" y="1643051"/>
          <a:ext cx="8572561" cy="3781614"/>
        </p:xfrm>
        <a:graphic>
          <a:graphicData uri="http://schemas.openxmlformats.org/drawingml/2006/table">
            <a:tbl>
              <a:tblPr/>
              <a:tblGrid>
                <a:gridCol w="2143142"/>
                <a:gridCol w="2696209"/>
                <a:gridCol w="1156896"/>
                <a:gridCol w="1170827"/>
                <a:gridCol w="703157"/>
                <a:gridCol w="702330"/>
              </a:tblGrid>
              <a:tr h="434592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b="1" dirty="0">
                          <a:latin typeface="Times New Roman"/>
                          <a:ea typeface="Times New Roman"/>
                          <a:cs typeface="Times New Roman"/>
                        </a:rPr>
                        <a:t>A nyertes árverezők lakcíme</a:t>
                      </a:r>
                      <a:endParaRPr lang="hu-H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b="1" dirty="0">
                          <a:latin typeface="Times New Roman"/>
                          <a:ea typeface="Times New Roman"/>
                          <a:cs typeface="Times New Roman"/>
                        </a:rPr>
                        <a:t>Megjegyzés</a:t>
                      </a:r>
                      <a:endParaRPr lang="hu-H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b="1" dirty="0">
                          <a:latin typeface="Times New Roman"/>
                          <a:ea typeface="Times New Roman"/>
                          <a:cs typeface="Times New Roman"/>
                        </a:rPr>
                        <a:t>A birtoktest fekvése szerinti település</a:t>
                      </a:r>
                      <a:endParaRPr lang="hu-H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b="1">
                          <a:latin typeface="Times New Roman"/>
                          <a:ea typeface="Times New Roman"/>
                          <a:cs typeface="Times New Roman"/>
                        </a:rPr>
                        <a:t>A birtoktest</a:t>
                      </a:r>
                      <a:endParaRPr lang="hu-H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402654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b="1" dirty="0">
                          <a:latin typeface="Times New Roman"/>
                          <a:ea typeface="Times New Roman"/>
                          <a:cs typeface="Times New Roman"/>
                        </a:rPr>
                        <a:t>neve</a:t>
                      </a:r>
                      <a:endParaRPr lang="hu-H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b="1" dirty="0">
                          <a:latin typeface="Times New Roman"/>
                          <a:ea typeface="Times New Roman"/>
                          <a:cs typeface="Times New Roman"/>
                        </a:rPr>
                        <a:t>távolsága a lakcímtől (km)</a:t>
                      </a:r>
                      <a:endParaRPr lang="hu-H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b="1" dirty="0">
                          <a:latin typeface="Times New Roman"/>
                          <a:ea typeface="Times New Roman"/>
                          <a:cs typeface="Times New Roman"/>
                        </a:rPr>
                        <a:t>területe (ha)</a:t>
                      </a:r>
                      <a:endParaRPr lang="hu-H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b="1" dirty="0">
                          <a:latin typeface="Times New Roman"/>
                          <a:ea typeface="Times New Roman"/>
                          <a:cs typeface="Times New Roman"/>
                        </a:rPr>
                        <a:t>vételára (</a:t>
                      </a:r>
                      <a:r>
                        <a:rPr lang="hu-HU" sz="1200" b="1" dirty="0" err="1">
                          <a:latin typeface="Times New Roman"/>
                          <a:ea typeface="Times New Roman"/>
                          <a:cs typeface="Times New Roman"/>
                        </a:rPr>
                        <a:t>mFt</a:t>
                      </a:r>
                      <a:r>
                        <a:rPr lang="hu-HU" sz="1200" b="1" dirty="0"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hu-H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7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2040 Budaörs Szőlő köz </a:t>
                      </a:r>
                      <a:endParaRPr lang="hu-H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latin typeface="Times New Roman"/>
                          <a:ea typeface="Times New Roman"/>
                          <a:cs typeface="Times New Roman"/>
                        </a:rPr>
                        <a:t>Beépítetlen, elhanyagolt, üres telek</a:t>
                      </a:r>
                      <a:endParaRPr lang="hu-H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latin typeface="Times New Roman"/>
                          <a:ea typeface="Times New Roman"/>
                          <a:cs typeface="Times New Roman"/>
                        </a:rPr>
                        <a:t>Mátyásdomb</a:t>
                      </a:r>
                      <a:endParaRPr lang="hu-H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latin typeface="Times New Roman"/>
                          <a:ea typeface="Times New Roman"/>
                          <a:cs typeface="Times New Roman"/>
                        </a:rPr>
                        <a:t>101</a:t>
                      </a:r>
                      <a:endParaRPr lang="hu-H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latin typeface="Times New Roman"/>
                          <a:ea typeface="Times New Roman"/>
                          <a:cs typeface="Times New Roman"/>
                        </a:rPr>
                        <a:t>77,6</a:t>
                      </a:r>
                      <a:endParaRPr lang="hu-H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latin typeface="Times New Roman"/>
                          <a:ea typeface="Times New Roman"/>
                          <a:cs typeface="Times New Roman"/>
                        </a:rPr>
                        <a:t>229,8</a:t>
                      </a:r>
                      <a:endParaRPr lang="hu-H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7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2045 Törökbálint Liget utca</a:t>
                      </a:r>
                      <a:endParaRPr lang="hu-H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latin typeface="Times New Roman"/>
                          <a:ea typeface="Times New Roman"/>
                          <a:cs typeface="Times New Roman"/>
                        </a:rPr>
                        <a:t>Kertes, több szintes, elegáns családi ház</a:t>
                      </a:r>
                      <a:endParaRPr lang="hu-H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Polgárdi</a:t>
                      </a:r>
                      <a:endParaRPr lang="hu-H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70</a:t>
                      </a:r>
                      <a:endParaRPr lang="hu-H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21,1</a:t>
                      </a:r>
                      <a:endParaRPr lang="hu-H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50,2</a:t>
                      </a:r>
                      <a:endParaRPr lang="hu-H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768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latin typeface="Times New Roman"/>
                          <a:ea typeface="Times New Roman"/>
                          <a:cs typeface="Times New Roman"/>
                        </a:rPr>
                        <a:t>2051 Biatorbágy Hámori I. utca</a:t>
                      </a:r>
                      <a:endParaRPr lang="hu-H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latin typeface="Times New Roman"/>
                          <a:ea typeface="Times New Roman"/>
                          <a:cs typeface="Times New Roman"/>
                        </a:rPr>
                        <a:t>Kertes, több szintes, új családi ház</a:t>
                      </a:r>
                      <a:endParaRPr lang="hu-H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Sárosd</a:t>
                      </a:r>
                      <a:endParaRPr lang="hu-H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latin typeface="Times New Roman"/>
                          <a:ea typeface="Times New Roman"/>
                          <a:cs typeface="Times New Roman"/>
                        </a:rPr>
                        <a:t>75</a:t>
                      </a:r>
                      <a:endParaRPr lang="hu-H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39,5</a:t>
                      </a:r>
                      <a:endParaRPr lang="hu-H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31,5</a:t>
                      </a:r>
                      <a:endParaRPr lang="hu-H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768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Szabadegyháza</a:t>
                      </a:r>
                      <a:endParaRPr lang="hu-H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latin typeface="Times New Roman"/>
                          <a:ea typeface="Times New Roman"/>
                          <a:cs typeface="Times New Roman"/>
                        </a:rPr>
                        <a:t>66</a:t>
                      </a:r>
                      <a:endParaRPr lang="hu-H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167,2</a:t>
                      </a:r>
                      <a:endParaRPr lang="hu-H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196,7</a:t>
                      </a:r>
                      <a:endParaRPr lang="hu-H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768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latin typeface="Times New Roman"/>
                          <a:ea typeface="Times New Roman"/>
                          <a:cs typeface="Times New Roman"/>
                        </a:rPr>
                        <a:t>2840 Oroszlány Népek barátsága </a:t>
                      </a:r>
                      <a:endParaRPr lang="hu-H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latin typeface="Times New Roman"/>
                          <a:ea typeface="Times New Roman"/>
                          <a:cs typeface="Times New Roman"/>
                        </a:rPr>
                        <a:t>Lakótelepi panelház, 10. emelet </a:t>
                      </a:r>
                      <a:endParaRPr lang="hu-H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Gárdony</a:t>
                      </a:r>
                      <a:endParaRPr lang="hu-H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latin typeface="Times New Roman"/>
                          <a:ea typeface="Times New Roman"/>
                          <a:cs typeface="Times New Roman"/>
                        </a:rPr>
                        <a:t>53</a:t>
                      </a:r>
                      <a:endParaRPr lang="hu-H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37,3</a:t>
                      </a:r>
                      <a:endParaRPr lang="hu-H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35,3</a:t>
                      </a:r>
                      <a:endParaRPr lang="hu-H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768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Pusztaszabolcs</a:t>
                      </a:r>
                      <a:endParaRPr lang="hu-H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latin typeface="Times New Roman"/>
                          <a:ea typeface="Times New Roman"/>
                          <a:cs typeface="Times New Roman"/>
                        </a:rPr>
                        <a:t>60</a:t>
                      </a:r>
                      <a:endParaRPr lang="hu-H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112,5</a:t>
                      </a:r>
                      <a:endParaRPr lang="hu-H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209,6</a:t>
                      </a:r>
                      <a:endParaRPr lang="hu-H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768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Zichyújfalu</a:t>
                      </a:r>
                      <a:endParaRPr lang="hu-H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latin typeface="Times New Roman"/>
                          <a:ea typeface="Times New Roman"/>
                          <a:cs typeface="Times New Roman"/>
                        </a:rPr>
                        <a:t>63</a:t>
                      </a:r>
                      <a:endParaRPr lang="hu-H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10,6</a:t>
                      </a:r>
                      <a:endParaRPr lang="hu-H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2,3</a:t>
                      </a:r>
                      <a:endParaRPr lang="hu-H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768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latin typeface="Times New Roman"/>
                          <a:ea typeface="Times New Roman"/>
                          <a:cs typeface="Times New Roman"/>
                        </a:rPr>
                        <a:t>8200 Veszprém Deák Ferenc út.</a:t>
                      </a:r>
                      <a:endParaRPr lang="hu-H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latin typeface="Times New Roman"/>
                          <a:ea typeface="Times New Roman"/>
                          <a:cs typeface="Times New Roman"/>
                        </a:rPr>
                        <a:t>Emeletes társasházi lakás a Vár alatt</a:t>
                      </a:r>
                      <a:endParaRPr lang="hu-H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Pusztaszabolcs</a:t>
                      </a:r>
                      <a:endParaRPr lang="hu-H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latin typeface="Times New Roman"/>
                          <a:ea typeface="Times New Roman"/>
                          <a:cs typeface="Times New Roman"/>
                        </a:rPr>
                        <a:t>98</a:t>
                      </a:r>
                      <a:endParaRPr lang="hu-H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277,9</a:t>
                      </a:r>
                      <a:endParaRPr lang="hu-H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421,3</a:t>
                      </a:r>
                      <a:endParaRPr lang="hu-H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768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Szabadegyháza</a:t>
                      </a:r>
                      <a:endParaRPr lang="hu-H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latin typeface="Times New Roman"/>
                          <a:ea typeface="Times New Roman"/>
                          <a:cs typeface="Times New Roman"/>
                        </a:rPr>
                        <a:t>87</a:t>
                      </a:r>
                      <a:endParaRPr lang="hu-H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232,1</a:t>
                      </a:r>
                      <a:endParaRPr lang="hu-H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295,9</a:t>
                      </a:r>
                      <a:endParaRPr lang="hu-H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7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latin typeface="Times New Roman"/>
                          <a:ea typeface="Times New Roman"/>
                          <a:cs typeface="Times New Roman"/>
                        </a:rPr>
                        <a:t>8220 Balatonalmádi Dózsa utca </a:t>
                      </a:r>
                      <a:endParaRPr lang="hu-H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latin typeface="Times New Roman"/>
                          <a:ea typeface="Times New Roman"/>
                          <a:cs typeface="Times New Roman"/>
                        </a:rPr>
                        <a:t>Panorámás, ősparkos telken álló kúria</a:t>
                      </a:r>
                      <a:endParaRPr lang="hu-H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Zichyújfalu</a:t>
                      </a:r>
                      <a:endParaRPr lang="hu-H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latin typeface="Times New Roman"/>
                          <a:ea typeface="Times New Roman"/>
                          <a:cs typeface="Times New Roman"/>
                        </a:rPr>
                        <a:t>78</a:t>
                      </a:r>
                      <a:endParaRPr lang="hu-H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109,4</a:t>
                      </a:r>
                      <a:endParaRPr lang="hu-H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192,4</a:t>
                      </a:r>
                      <a:endParaRPr lang="hu-H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768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latin typeface="Times New Roman"/>
                          <a:ea typeface="Times New Roman"/>
                          <a:cs typeface="Times New Roman"/>
                        </a:rPr>
                        <a:t>8229 Paloznak Vadrózsa utca</a:t>
                      </a:r>
                      <a:endParaRPr lang="hu-H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latin typeface="Times New Roman"/>
                          <a:ea typeface="Times New Roman"/>
                          <a:cs typeface="Times New Roman"/>
                        </a:rPr>
                        <a:t>Panorámás, </a:t>
                      </a:r>
                      <a:r>
                        <a:rPr lang="hu-H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parasztház </a:t>
                      </a:r>
                      <a:r>
                        <a:rPr lang="hu-HU" sz="1200" dirty="0">
                          <a:latin typeface="Times New Roman"/>
                          <a:ea typeface="Times New Roman"/>
                          <a:cs typeface="Times New Roman"/>
                        </a:rPr>
                        <a:t>jellegű, új kúria</a:t>
                      </a:r>
                      <a:endParaRPr lang="hu-H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Pusztaszabolcs</a:t>
                      </a:r>
                      <a:endParaRPr lang="hu-H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hu-H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166,8</a:t>
                      </a:r>
                      <a:endParaRPr lang="hu-H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310,7</a:t>
                      </a:r>
                      <a:endParaRPr lang="hu-H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768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Seregélyes</a:t>
                      </a:r>
                      <a:endParaRPr lang="hu-H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latin typeface="Times New Roman"/>
                          <a:ea typeface="Times New Roman"/>
                          <a:cs typeface="Times New Roman"/>
                        </a:rPr>
                        <a:t>78</a:t>
                      </a:r>
                      <a:endParaRPr lang="hu-H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86,0</a:t>
                      </a:r>
                      <a:endParaRPr lang="hu-H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53,1</a:t>
                      </a:r>
                      <a:endParaRPr lang="hu-H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768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Szabadegyháza</a:t>
                      </a:r>
                      <a:endParaRPr lang="hu-H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latin typeface="Times New Roman"/>
                          <a:ea typeface="Times New Roman"/>
                          <a:cs typeface="Times New Roman"/>
                        </a:rPr>
                        <a:t>89</a:t>
                      </a:r>
                      <a:endParaRPr lang="hu-H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17,1</a:t>
                      </a:r>
                      <a:endParaRPr lang="hu-H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39,2</a:t>
                      </a:r>
                      <a:endParaRPr lang="hu-H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768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b="1">
                          <a:latin typeface="Times New Roman"/>
                          <a:ea typeface="Times New Roman"/>
                          <a:cs typeface="Times New Roman"/>
                        </a:rPr>
                        <a:t>Átlag/összesen</a:t>
                      </a:r>
                      <a:endParaRPr lang="hu-H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b="1" dirty="0">
                          <a:latin typeface="Times New Roman"/>
                          <a:ea typeface="Times New Roman"/>
                          <a:cs typeface="Times New Roman"/>
                        </a:rPr>
                        <a:t>78</a:t>
                      </a:r>
                      <a:endParaRPr lang="hu-H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1.355,1</a:t>
                      </a:r>
                      <a:endParaRPr lang="hu-H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2.068,0</a:t>
                      </a:r>
                      <a:endParaRPr lang="hu-H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476250"/>
          </a:xfrm>
        </p:spPr>
        <p:txBody>
          <a:bodyPr>
            <a:noAutofit/>
          </a:bodyPr>
          <a:lstStyle/>
          <a:p>
            <a:r>
              <a:rPr lang="hu-HU" sz="1400" b="1" dirty="0" smtClean="0">
                <a:solidFill>
                  <a:srgbClr val="006600"/>
                </a:solidFill>
              </a:rPr>
              <a:t>Földfórum – Bicske – 2016. 04. 07.</a:t>
            </a:r>
            <a:br>
              <a:rPr lang="hu-HU" sz="1400" b="1" dirty="0" smtClean="0">
                <a:solidFill>
                  <a:srgbClr val="006600"/>
                </a:solidFill>
              </a:rPr>
            </a:br>
            <a:r>
              <a:rPr lang="hu-HU" sz="1400" i="1" dirty="0" smtClean="0"/>
              <a:t> </a:t>
            </a:r>
            <a:r>
              <a:rPr lang="hu-HU" sz="1400" b="1" i="1" dirty="0" smtClean="0">
                <a:solidFill>
                  <a:srgbClr val="006600"/>
                </a:solidFill>
              </a:rPr>
              <a:t>Ángyán J.: Állami földprivatizáció – intézményesített földrablás: földárverések Fejér megyében  (2015)</a:t>
            </a:r>
            <a:endParaRPr lang="en-US" sz="1400" b="1" dirty="0" smtClean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51" name="Rectangle 6"/>
          <p:cNvSpPr>
            <a:spLocks noChangeArrowheads="1"/>
          </p:cNvSpPr>
          <p:nvPr/>
        </p:nvSpPr>
        <p:spPr bwMode="auto">
          <a:xfrm>
            <a:off x="-180975" y="-963613"/>
            <a:ext cx="9577388" cy="14398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80000"/>
              </a:lnSpc>
              <a:spcBef>
                <a:spcPct val="20000"/>
              </a:spcBef>
            </a:pPr>
            <a:endParaRPr lang="hu-HU" b="0"/>
          </a:p>
        </p:txBody>
      </p:sp>
      <p:grpSp>
        <p:nvGrpSpPr>
          <p:cNvPr id="2" name="Csoportba foglalás 15"/>
          <p:cNvGrpSpPr>
            <a:grpSpLocks/>
          </p:cNvGrpSpPr>
          <p:nvPr/>
        </p:nvGrpSpPr>
        <p:grpSpPr bwMode="auto">
          <a:xfrm>
            <a:off x="-433388" y="6092825"/>
            <a:ext cx="9577388" cy="1368425"/>
            <a:chOff x="-433388" y="6092825"/>
            <a:chExt cx="9577388" cy="1368425"/>
          </a:xfrm>
        </p:grpSpPr>
        <p:sp>
          <p:nvSpPr>
            <p:cNvPr id="2058" name="Rectangle 12"/>
            <p:cNvSpPr>
              <a:spLocks noChangeArrowheads="1"/>
            </p:cNvSpPr>
            <p:nvPr/>
          </p:nvSpPr>
          <p:spPr bwMode="auto">
            <a:xfrm>
              <a:off x="1403648" y="6092825"/>
              <a:ext cx="7416824" cy="765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>
                <a:lnSpc>
                  <a:spcPct val="80000"/>
                </a:lnSpc>
                <a:spcBef>
                  <a:spcPct val="20000"/>
                </a:spcBef>
              </a:pPr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Prof. Dr. Ángyán József ny. egyetemi tanár, az MTA doktora</a:t>
              </a:r>
            </a:p>
            <a:p>
              <a:pPr>
                <a:lnSpc>
                  <a:spcPct val="80000"/>
                </a:lnSpc>
                <a:spcBef>
                  <a:spcPct val="20000"/>
                </a:spcBef>
              </a:pPr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Szent István Egyetem, Környezet- és Tájgazdálkodási Intézet, </a:t>
              </a:r>
            </a:p>
            <a:p>
              <a:pPr>
                <a:lnSpc>
                  <a:spcPct val="80000"/>
                </a:lnSpc>
                <a:spcBef>
                  <a:spcPct val="20000"/>
                </a:spcBef>
              </a:pPr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2103 Gödöllő, Páter K. u. 1., E-mail: </a:t>
              </a:r>
              <a:r>
                <a:rPr lang="hu-HU" sz="1200" dirty="0" smtClean="0">
                  <a:latin typeface="Arial" pitchFamily="34" charset="0"/>
                  <a:cs typeface="Arial" pitchFamily="34" charset="0"/>
                  <a:hlinkClick r:id="rId2"/>
                </a:rPr>
                <a:t>drangyanj@gmail.com</a:t>
              </a:r>
              <a:endParaRPr lang="en-US" sz="1200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059" name="Picture 13" descr="SZIE_KTI_logo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5536" y="6103938"/>
              <a:ext cx="792088" cy="754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60" name="Rectangle 14"/>
            <p:cNvSpPr>
              <a:spLocks noChangeArrowheads="1"/>
            </p:cNvSpPr>
            <p:nvPr/>
          </p:nvSpPr>
          <p:spPr bwMode="auto">
            <a:xfrm>
              <a:off x="-433388" y="6092825"/>
              <a:ext cx="9577388" cy="13684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</a:pPr>
              <a:endParaRPr lang="hu-HU" b="0"/>
            </a:p>
          </p:txBody>
        </p:sp>
      </p:grpSp>
      <p:sp>
        <p:nvSpPr>
          <p:cNvPr id="9" name="Szövegdoboz 8"/>
          <p:cNvSpPr txBox="1"/>
          <p:nvPr/>
        </p:nvSpPr>
        <p:spPr>
          <a:xfrm>
            <a:off x="0" y="3071810"/>
            <a:ext cx="9001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  <p:pic>
        <p:nvPicPr>
          <p:cNvPr id="12" name="Picture 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28" y="1500174"/>
            <a:ext cx="6357982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Szövegdoboz 12"/>
          <p:cNvSpPr txBox="1"/>
          <p:nvPr/>
        </p:nvSpPr>
        <p:spPr>
          <a:xfrm>
            <a:off x="0" y="785794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A megvásárolt földterülettől </a:t>
            </a:r>
            <a:r>
              <a:rPr lang="hu-HU" sz="1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25 km-nél nagyobb távolságban </a:t>
            </a:r>
            <a:r>
              <a:rPr lang="hu-HU" sz="1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élő nyertes árverezők aránya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476250"/>
          </a:xfrm>
        </p:spPr>
        <p:txBody>
          <a:bodyPr>
            <a:noAutofit/>
          </a:bodyPr>
          <a:lstStyle/>
          <a:p>
            <a:r>
              <a:rPr lang="hu-HU" sz="1400" b="1" dirty="0" smtClean="0">
                <a:solidFill>
                  <a:srgbClr val="006600"/>
                </a:solidFill>
              </a:rPr>
              <a:t>Földfórum – Bicske – 2016. 04. 07.</a:t>
            </a:r>
            <a:br>
              <a:rPr lang="hu-HU" sz="1400" b="1" dirty="0" smtClean="0">
                <a:solidFill>
                  <a:srgbClr val="006600"/>
                </a:solidFill>
              </a:rPr>
            </a:br>
            <a:r>
              <a:rPr lang="hu-HU" sz="1400" i="1" dirty="0" smtClean="0"/>
              <a:t> </a:t>
            </a:r>
            <a:r>
              <a:rPr lang="hu-HU" sz="1400" b="1" i="1" dirty="0" smtClean="0">
                <a:solidFill>
                  <a:srgbClr val="006600"/>
                </a:solidFill>
              </a:rPr>
              <a:t>Ángyán J.: Állami földprivatizáció – intézményesített földrablás: földárverések Fejér megyében  (2015)</a:t>
            </a:r>
            <a:endParaRPr lang="en-US" sz="1400" b="1" dirty="0" smtClean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51" name="Rectangle 6"/>
          <p:cNvSpPr>
            <a:spLocks noChangeArrowheads="1"/>
          </p:cNvSpPr>
          <p:nvPr/>
        </p:nvSpPr>
        <p:spPr bwMode="auto">
          <a:xfrm>
            <a:off x="-180975" y="-963613"/>
            <a:ext cx="9577388" cy="14398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80000"/>
              </a:lnSpc>
              <a:spcBef>
                <a:spcPct val="20000"/>
              </a:spcBef>
            </a:pPr>
            <a:endParaRPr lang="hu-HU" b="0"/>
          </a:p>
        </p:txBody>
      </p:sp>
      <p:grpSp>
        <p:nvGrpSpPr>
          <p:cNvPr id="2" name="Csoportba foglalás 15"/>
          <p:cNvGrpSpPr>
            <a:grpSpLocks/>
          </p:cNvGrpSpPr>
          <p:nvPr/>
        </p:nvGrpSpPr>
        <p:grpSpPr bwMode="auto">
          <a:xfrm>
            <a:off x="-433388" y="6092825"/>
            <a:ext cx="9577388" cy="1368425"/>
            <a:chOff x="-433388" y="6092825"/>
            <a:chExt cx="9577388" cy="1368425"/>
          </a:xfrm>
        </p:grpSpPr>
        <p:sp>
          <p:nvSpPr>
            <p:cNvPr id="2058" name="Rectangle 12"/>
            <p:cNvSpPr>
              <a:spLocks noChangeArrowheads="1"/>
            </p:cNvSpPr>
            <p:nvPr/>
          </p:nvSpPr>
          <p:spPr bwMode="auto">
            <a:xfrm>
              <a:off x="1403648" y="6092825"/>
              <a:ext cx="7416824" cy="765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>
                <a:lnSpc>
                  <a:spcPct val="80000"/>
                </a:lnSpc>
                <a:spcBef>
                  <a:spcPct val="20000"/>
                </a:spcBef>
              </a:pPr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Prof. Dr. Ángyán József ny. egyetemi tanár, az MTA doktora</a:t>
              </a:r>
            </a:p>
            <a:p>
              <a:pPr>
                <a:lnSpc>
                  <a:spcPct val="80000"/>
                </a:lnSpc>
                <a:spcBef>
                  <a:spcPct val="20000"/>
                </a:spcBef>
              </a:pPr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Szent István Egyetem, Környezet- és Tájgazdálkodási Intézet, </a:t>
              </a:r>
            </a:p>
            <a:p>
              <a:pPr>
                <a:lnSpc>
                  <a:spcPct val="80000"/>
                </a:lnSpc>
                <a:spcBef>
                  <a:spcPct val="20000"/>
                </a:spcBef>
              </a:pPr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2103 Gödöllő, Páter K. u. 1., E-mail: </a:t>
              </a:r>
              <a:r>
                <a:rPr lang="hu-HU" sz="1200" dirty="0" smtClean="0">
                  <a:latin typeface="Arial" pitchFamily="34" charset="0"/>
                  <a:cs typeface="Arial" pitchFamily="34" charset="0"/>
                  <a:hlinkClick r:id="rId2"/>
                </a:rPr>
                <a:t>drangyanj@gmail.com</a:t>
              </a:r>
              <a:endParaRPr lang="en-US" sz="1200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059" name="Picture 13" descr="SZIE_KTI_logo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5536" y="6103938"/>
              <a:ext cx="792088" cy="754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60" name="Rectangle 14"/>
            <p:cNvSpPr>
              <a:spLocks noChangeArrowheads="1"/>
            </p:cNvSpPr>
            <p:nvPr/>
          </p:nvSpPr>
          <p:spPr bwMode="auto">
            <a:xfrm>
              <a:off x="-433388" y="6092825"/>
              <a:ext cx="9577388" cy="13684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</a:pPr>
              <a:endParaRPr lang="hu-HU" b="0"/>
            </a:p>
          </p:txBody>
        </p:sp>
      </p:grpSp>
      <p:sp>
        <p:nvSpPr>
          <p:cNvPr id="10" name="Szövegdoboz 9"/>
          <p:cNvSpPr txBox="1"/>
          <p:nvPr/>
        </p:nvSpPr>
        <p:spPr>
          <a:xfrm>
            <a:off x="0" y="857232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A megvásárolt földterületek </a:t>
            </a:r>
            <a:r>
              <a:rPr lang="hu-HU" sz="1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bérleti kategóriák </a:t>
            </a:r>
            <a:r>
              <a:rPr lang="hu-HU" sz="1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szerinti megoszlása</a:t>
            </a:r>
          </a:p>
        </p:txBody>
      </p:sp>
      <p:graphicFrame>
        <p:nvGraphicFramePr>
          <p:cNvPr id="12" name="Táblázat 11"/>
          <p:cNvGraphicFramePr>
            <a:graphicFrameLocks noGrp="1"/>
          </p:cNvGraphicFramePr>
          <p:nvPr/>
        </p:nvGraphicFramePr>
        <p:xfrm>
          <a:off x="1000099" y="1714490"/>
          <a:ext cx="7143800" cy="2362800"/>
        </p:xfrm>
        <a:graphic>
          <a:graphicData uri="http://schemas.openxmlformats.org/drawingml/2006/table">
            <a:tbl>
              <a:tblPr/>
              <a:tblGrid>
                <a:gridCol w="4786346"/>
                <a:gridCol w="1428760"/>
                <a:gridCol w="928694"/>
              </a:tblGrid>
              <a:tr h="211691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latin typeface="Times New Roman"/>
                          <a:ea typeface="Calibri"/>
                          <a:cs typeface="Times New Roman"/>
                        </a:rPr>
                        <a:t>A megvásárolt föld </a:t>
                      </a:r>
                      <a:endParaRPr lang="hu-H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latin typeface="Times New Roman"/>
                          <a:ea typeface="Calibri"/>
                          <a:cs typeface="Times New Roman"/>
                        </a:rPr>
                        <a:t>A bérleti kategória területe</a:t>
                      </a:r>
                      <a:endParaRPr lang="hu-H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211691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latin typeface="Times New Roman"/>
                          <a:ea typeface="Calibri"/>
                          <a:cs typeface="Times New Roman"/>
                        </a:rPr>
                        <a:t>(ha)</a:t>
                      </a:r>
                      <a:endParaRPr lang="hu-H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latin typeface="Times New Roman"/>
                          <a:ea typeface="Calibri"/>
                          <a:cs typeface="Times New Roman"/>
                        </a:rPr>
                        <a:t>(%)</a:t>
                      </a:r>
                      <a:endParaRPr lang="hu-H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latin typeface="Times New Roman"/>
                          <a:ea typeface="Calibri"/>
                          <a:cs typeface="Times New Roman"/>
                        </a:rPr>
                        <a:t>nincs bérbe adva</a:t>
                      </a:r>
                      <a:endParaRPr lang="hu-H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latin typeface="Times New Roman"/>
                          <a:ea typeface="Calibri"/>
                          <a:cs typeface="Times New Roman"/>
                        </a:rPr>
                        <a:t>370</a:t>
                      </a:r>
                      <a:endParaRPr lang="hu-H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latin typeface="Times New Roman"/>
                          <a:ea typeface="Calibri"/>
                          <a:cs typeface="Times New Roman"/>
                        </a:rPr>
                        <a:t>2,2</a:t>
                      </a:r>
                      <a:endParaRPr lang="hu-H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latin typeface="Times New Roman"/>
                          <a:ea typeface="Calibri"/>
                          <a:cs typeface="Times New Roman"/>
                        </a:rPr>
                        <a:t>a földvásárló saját cégének bérleménye</a:t>
                      </a:r>
                      <a:endParaRPr lang="hu-H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latin typeface="Times New Roman"/>
                          <a:ea typeface="Calibri"/>
                          <a:cs typeface="Times New Roman"/>
                        </a:rPr>
                        <a:t>3.754</a:t>
                      </a:r>
                      <a:endParaRPr lang="hu-H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latin typeface="Times New Roman"/>
                          <a:ea typeface="Calibri"/>
                          <a:cs typeface="Times New Roman"/>
                        </a:rPr>
                        <a:t>22,0</a:t>
                      </a:r>
                      <a:endParaRPr lang="hu-H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69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latin typeface="Times New Roman"/>
                          <a:ea typeface="Calibri"/>
                          <a:cs typeface="Times New Roman"/>
                        </a:rPr>
                        <a:t>a földvásárló saját bérleménye</a:t>
                      </a:r>
                      <a:endParaRPr lang="hu-H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latin typeface="Times New Roman"/>
                          <a:ea typeface="Calibri"/>
                          <a:cs typeface="Times New Roman"/>
                        </a:rPr>
                        <a:t>2.260</a:t>
                      </a:r>
                      <a:endParaRPr lang="hu-H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latin typeface="Times New Roman"/>
                          <a:ea typeface="Calibri"/>
                          <a:cs typeface="Times New Roman"/>
                        </a:rPr>
                        <a:t>13,2</a:t>
                      </a:r>
                      <a:endParaRPr lang="hu-H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latin typeface="Times New Roman"/>
                          <a:ea typeface="Calibri"/>
                          <a:cs typeface="Times New Roman"/>
                        </a:rPr>
                        <a:t>a földvásárló közvetlen rokoni, üzlettársi körének bérleménye</a:t>
                      </a:r>
                      <a:endParaRPr lang="hu-H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latin typeface="Times New Roman"/>
                          <a:ea typeface="Calibri"/>
                          <a:cs typeface="Times New Roman"/>
                        </a:rPr>
                        <a:t>695</a:t>
                      </a:r>
                      <a:endParaRPr lang="hu-H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latin typeface="Times New Roman"/>
                          <a:ea typeface="Calibri"/>
                          <a:cs typeface="Times New Roman"/>
                        </a:rPr>
                        <a:t>4,1</a:t>
                      </a:r>
                      <a:endParaRPr lang="hu-H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latin typeface="Times New Roman"/>
                          <a:ea typeface="Calibri"/>
                          <a:cs typeface="Times New Roman"/>
                        </a:rPr>
                        <a:t>saját bérlemény összesen</a:t>
                      </a:r>
                      <a:endParaRPr lang="hu-H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latin typeface="Times New Roman"/>
                          <a:ea typeface="Calibri"/>
                          <a:cs typeface="Times New Roman"/>
                        </a:rPr>
                        <a:t>6.709</a:t>
                      </a:r>
                      <a:endParaRPr lang="hu-H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latin typeface="Times New Roman"/>
                          <a:ea typeface="Calibri"/>
                          <a:cs typeface="Times New Roman"/>
                        </a:rPr>
                        <a:t>39,3</a:t>
                      </a:r>
                      <a:endParaRPr lang="hu-H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latin typeface="Times New Roman"/>
                          <a:ea typeface="Calibri"/>
                          <a:cs typeface="Times New Roman"/>
                        </a:rPr>
                        <a:t>más cég bérleménye</a:t>
                      </a:r>
                      <a:endParaRPr lang="hu-H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latin typeface="Times New Roman"/>
                          <a:ea typeface="Calibri"/>
                          <a:cs typeface="Times New Roman"/>
                        </a:rPr>
                        <a:t>9.419</a:t>
                      </a:r>
                      <a:endParaRPr lang="hu-H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latin typeface="Times New Roman"/>
                          <a:ea typeface="Calibri"/>
                          <a:cs typeface="Times New Roman"/>
                        </a:rPr>
                        <a:t>55,1</a:t>
                      </a:r>
                      <a:endParaRPr lang="hu-H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latin typeface="Times New Roman"/>
                          <a:ea typeface="Calibri"/>
                          <a:cs typeface="Times New Roman"/>
                        </a:rPr>
                        <a:t>más természetes személy bérleménye</a:t>
                      </a:r>
                      <a:endParaRPr lang="hu-H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latin typeface="Times New Roman"/>
                          <a:ea typeface="Calibri"/>
                          <a:cs typeface="Times New Roman"/>
                        </a:rPr>
                        <a:t>574</a:t>
                      </a:r>
                      <a:endParaRPr lang="hu-H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latin typeface="Times New Roman"/>
                          <a:ea typeface="Calibri"/>
                          <a:cs typeface="Times New Roman"/>
                        </a:rPr>
                        <a:t>3,4</a:t>
                      </a:r>
                      <a:endParaRPr lang="hu-H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69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latin typeface="Times New Roman"/>
                          <a:ea typeface="Calibri"/>
                          <a:cs typeface="Times New Roman"/>
                        </a:rPr>
                        <a:t>külső bérlemény összesen</a:t>
                      </a:r>
                      <a:endParaRPr lang="hu-H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latin typeface="Times New Roman"/>
                          <a:ea typeface="Calibri"/>
                          <a:cs typeface="Times New Roman"/>
                        </a:rPr>
                        <a:t>9.993</a:t>
                      </a:r>
                      <a:endParaRPr lang="hu-H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latin typeface="Times New Roman"/>
                          <a:ea typeface="Calibri"/>
                          <a:cs typeface="Times New Roman"/>
                        </a:rPr>
                        <a:t>58,5</a:t>
                      </a:r>
                      <a:endParaRPr lang="hu-H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69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latin typeface="Times New Roman"/>
                          <a:ea typeface="Calibri"/>
                          <a:cs typeface="Times New Roman"/>
                        </a:rPr>
                        <a:t>mindösszesen</a:t>
                      </a:r>
                      <a:endParaRPr lang="hu-H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latin typeface="Times New Roman"/>
                          <a:ea typeface="Calibri"/>
                          <a:cs typeface="Times New Roman"/>
                        </a:rPr>
                        <a:t>17.072</a:t>
                      </a:r>
                      <a:endParaRPr lang="hu-H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latin typeface="Times New Roman"/>
                          <a:ea typeface="Calibri"/>
                          <a:cs typeface="Times New Roman"/>
                        </a:rPr>
                        <a:t>100,0</a:t>
                      </a:r>
                      <a:endParaRPr lang="hu-H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476250"/>
          </a:xfrm>
        </p:spPr>
        <p:txBody>
          <a:bodyPr>
            <a:noAutofit/>
          </a:bodyPr>
          <a:lstStyle/>
          <a:p>
            <a:r>
              <a:rPr lang="hu-HU" sz="1400" b="1" dirty="0" smtClean="0">
                <a:solidFill>
                  <a:srgbClr val="006600"/>
                </a:solidFill>
              </a:rPr>
              <a:t>Földfórum – Bicske – 2016. 04. 07.</a:t>
            </a:r>
            <a:br>
              <a:rPr lang="hu-HU" sz="1400" b="1" dirty="0" smtClean="0">
                <a:solidFill>
                  <a:srgbClr val="006600"/>
                </a:solidFill>
              </a:rPr>
            </a:br>
            <a:r>
              <a:rPr lang="hu-HU" sz="1400" i="1" dirty="0" smtClean="0"/>
              <a:t> </a:t>
            </a:r>
            <a:r>
              <a:rPr lang="hu-HU" sz="1400" b="1" i="1" dirty="0" smtClean="0">
                <a:solidFill>
                  <a:srgbClr val="006600"/>
                </a:solidFill>
              </a:rPr>
              <a:t>Ángyán J.: Állami földprivatizáció – intézményesített földrablás: földárverések Fejér megyében  (2015)</a:t>
            </a:r>
            <a:endParaRPr lang="en-US" sz="1400" b="1" dirty="0" smtClean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51" name="Rectangle 6"/>
          <p:cNvSpPr>
            <a:spLocks noChangeArrowheads="1"/>
          </p:cNvSpPr>
          <p:nvPr/>
        </p:nvSpPr>
        <p:spPr bwMode="auto">
          <a:xfrm>
            <a:off x="-180975" y="-963613"/>
            <a:ext cx="9577388" cy="14398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80000"/>
              </a:lnSpc>
              <a:spcBef>
                <a:spcPct val="20000"/>
              </a:spcBef>
            </a:pPr>
            <a:endParaRPr lang="hu-HU" b="0"/>
          </a:p>
        </p:txBody>
      </p:sp>
      <p:grpSp>
        <p:nvGrpSpPr>
          <p:cNvPr id="2" name="Csoportba foglalás 15"/>
          <p:cNvGrpSpPr>
            <a:grpSpLocks/>
          </p:cNvGrpSpPr>
          <p:nvPr/>
        </p:nvGrpSpPr>
        <p:grpSpPr bwMode="auto">
          <a:xfrm>
            <a:off x="-433388" y="6092825"/>
            <a:ext cx="9577388" cy="1368425"/>
            <a:chOff x="-433388" y="6092825"/>
            <a:chExt cx="9577388" cy="1368425"/>
          </a:xfrm>
        </p:grpSpPr>
        <p:sp>
          <p:nvSpPr>
            <p:cNvPr id="2058" name="Rectangle 12"/>
            <p:cNvSpPr>
              <a:spLocks noChangeArrowheads="1"/>
            </p:cNvSpPr>
            <p:nvPr/>
          </p:nvSpPr>
          <p:spPr bwMode="auto">
            <a:xfrm>
              <a:off x="1403648" y="6092825"/>
              <a:ext cx="7416824" cy="765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>
                <a:lnSpc>
                  <a:spcPct val="80000"/>
                </a:lnSpc>
                <a:spcBef>
                  <a:spcPct val="20000"/>
                </a:spcBef>
              </a:pPr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Prof. Dr. Ángyán József ny. egyetemi tanár, az MTA doktora</a:t>
              </a:r>
            </a:p>
            <a:p>
              <a:pPr>
                <a:lnSpc>
                  <a:spcPct val="80000"/>
                </a:lnSpc>
                <a:spcBef>
                  <a:spcPct val="20000"/>
                </a:spcBef>
              </a:pPr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Szent István Egyetem, Környezet- és Tájgazdálkodási Intézet, </a:t>
              </a:r>
            </a:p>
            <a:p>
              <a:pPr>
                <a:lnSpc>
                  <a:spcPct val="80000"/>
                </a:lnSpc>
                <a:spcBef>
                  <a:spcPct val="20000"/>
                </a:spcBef>
              </a:pPr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2103 Gödöllő, Páter K. u. 1., E-mail: </a:t>
              </a:r>
              <a:r>
                <a:rPr lang="hu-HU" sz="1200" dirty="0" smtClean="0">
                  <a:latin typeface="Arial" pitchFamily="34" charset="0"/>
                  <a:cs typeface="Arial" pitchFamily="34" charset="0"/>
                  <a:hlinkClick r:id="rId2"/>
                </a:rPr>
                <a:t>drangyanj@gmail.com</a:t>
              </a:r>
              <a:endParaRPr lang="en-US" sz="1200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059" name="Picture 13" descr="SZIE_KTI_logo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5536" y="6103938"/>
              <a:ext cx="792088" cy="754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60" name="Rectangle 14"/>
            <p:cNvSpPr>
              <a:spLocks noChangeArrowheads="1"/>
            </p:cNvSpPr>
            <p:nvPr/>
          </p:nvSpPr>
          <p:spPr bwMode="auto">
            <a:xfrm>
              <a:off x="-433388" y="6092825"/>
              <a:ext cx="9577388" cy="13684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</a:pPr>
              <a:endParaRPr lang="hu-HU" b="0"/>
            </a:p>
          </p:txBody>
        </p:sp>
      </p:grpSp>
      <p:sp>
        <p:nvSpPr>
          <p:cNvPr id="9" name="Szövegdoboz 8"/>
          <p:cNvSpPr txBox="1"/>
          <p:nvPr/>
        </p:nvSpPr>
        <p:spPr>
          <a:xfrm>
            <a:off x="0" y="3071810"/>
            <a:ext cx="9001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  <p:sp>
        <p:nvSpPr>
          <p:cNvPr id="10" name="Szövegdoboz 9"/>
          <p:cNvSpPr txBox="1"/>
          <p:nvPr/>
        </p:nvSpPr>
        <p:spPr>
          <a:xfrm>
            <a:off x="0" y="714356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A legnagyobb </a:t>
            </a:r>
            <a:r>
              <a:rPr lang="hu-HU" sz="1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nyertes érdekeltségek </a:t>
            </a:r>
            <a:r>
              <a:rPr lang="hu-HU" sz="1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/ </a:t>
            </a:r>
            <a:r>
              <a:rPr lang="hu-HU" sz="1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családok </a:t>
            </a:r>
            <a:r>
              <a:rPr lang="hu-HU" sz="1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és „földműves” tagjaik rangsora </a:t>
            </a:r>
            <a:r>
              <a:rPr lang="hu-HU" sz="1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(1. rész)</a:t>
            </a:r>
            <a:endParaRPr lang="hu-HU" sz="1400" b="1" dirty="0"/>
          </a:p>
        </p:txBody>
      </p:sp>
      <p:graphicFrame>
        <p:nvGraphicFramePr>
          <p:cNvPr id="12" name="Táblázat 11"/>
          <p:cNvGraphicFramePr>
            <a:graphicFrameLocks noGrp="1"/>
          </p:cNvGraphicFramePr>
          <p:nvPr/>
        </p:nvGraphicFramePr>
        <p:xfrm>
          <a:off x="214282" y="1285856"/>
          <a:ext cx="8715436" cy="4776285"/>
        </p:xfrm>
        <a:graphic>
          <a:graphicData uri="http://schemas.openxmlformats.org/drawingml/2006/table">
            <a:tbl>
              <a:tblPr/>
              <a:tblGrid>
                <a:gridCol w="5955548"/>
                <a:gridCol w="653658"/>
                <a:gridCol w="653658"/>
                <a:gridCol w="726286"/>
                <a:gridCol w="726286"/>
              </a:tblGrid>
              <a:tr h="235135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Érdekeltségek/ </a:t>
                      </a:r>
                      <a:r>
                        <a:rPr lang="hu-H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székhely/lakhely</a:t>
                      </a:r>
                      <a:endParaRPr lang="hu-H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5193" marR="1519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Birtoktestek</a:t>
                      </a:r>
                      <a:endParaRPr lang="hu-H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5193" marR="151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193" marR="15193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193" marR="15193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193" marR="15193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135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száma </a:t>
                      </a:r>
                      <a:endParaRPr lang="hu-H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5193" marR="151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ára </a:t>
                      </a:r>
                      <a:endParaRPr lang="hu-H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5193" marR="151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területe</a:t>
                      </a:r>
                      <a:endParaRPr lang="hu-H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5193" marR="151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5193" marR="151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135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(db)</a:t>
                      </a:r>
                      <a:endParaRPr lang="hu-H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5193" marR="151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(mFt)</a:t>
                      </a:r>
                      <a:endParaRPr lang="hu-H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5193" marR="151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(ha)</a:t>
                      </a:r>
                      <a:endParaRPr lang="hu-H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5193" marR="151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(%)</a:t>
                      </a:r>
                      <a:endParaRPr lang="hu-H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5193" marR="151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1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hu-H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1</a:t>
                      </a:r>
                      <a:r>
                        <a:rPr lang="hu-H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 Mészáros Lőrinc </a:t>
                      </a:r>
                      <a:r>
                        <a:rPr lang="hu-H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és </a:t>
                      </a:r>
                      <a:r>
                        <a:rPr lang="hu-H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családtagjai (Orbán) (5 fő) </a:t>
                      </a:r>
                      <a:r>
                        <a:rPr lang="hu-H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(Felcsút)</a:t>
                      </a:r>
                    </a:p>
                  </a:txBody>
                  <a:tcPr marL="15193" marR="15193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 i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28</a:t>
                      </a:r>
                      <a:endParaRPr lang="hu-H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5193" marR="151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 i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1.937</a:t>
                      </a:r>
                      <a:endParaRPr lang="hu-H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5193" marR="151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 i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1.425</a:t>
                      </a:r>
                      <a:endParaRPr lang="hu-H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5193" marR="151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8,3</a:t>
                      </a:r>
                      <a:endParaRPr lang="hu-HU" sz="1400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5193" marR="151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1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</a:t>
                      </a:r>
                      <a:r>
                        <a:rPr lang="hu-H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  <a:r>
                        <a:rPr lang="hu-H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 A Csákvári Mg. </a:t>
                      </a:r>
                      <a:r>
                        <a:rPr lang="hu-HU" sz="1400" b="1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Zrt</a:t>
                      </a:r>
                      <a:r>
                        <a:rPr lang="hu-H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 </a:t>
                      </a:r>
                      <a:r>
                        <a:rPr lang="hu-H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vezérkara és </a:t>
                      </a:r>
                      <a:r>
                        <a:rPr lang="hu-H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rokonsága (9 fő)</a:t>
                      </a:r>
                      <a:endParaRPr lang="hu-H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5193" marR="15193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 i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29</a:t>
                      </a:r>
                      <a:endParaRPr lang="hu-H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5193" marR="151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 i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1.542</a:t>
                      </a:r>
                      <a:endParaRPr lang="hu-H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5193" marR="151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 i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1.227</a:t>
                      </a:r>
                      <a:endParaRPr lang="hu-H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5193" marR="151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7,2</a:t>
                      </a:r>
                      <a:endParaRPr lang="hu-HU" sz="1400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5193" marR="151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572">
                <a:tc>
                  <a:txBody>
                    <a:bodyPr/>
                    <a:lstStyle/>
                    <a:p>
                      <a:pPr marL="800100" lvl="1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ourier New" pitchFamily="49" charset="0"/>
                        <a:buChar char="o"/>
                      </a:pPr>
                      <a:r>
                        <a:rPr lang="hu-HU" sz="1400" b="1" i="1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Antalffy</a:t>
                      </a:r>
                      <a:r>
                        <a:rPr lang="hu-HU" sz="1400" b="1" i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György Gábor </a:t>
                      </a:r>
                      <a:r>
                        <a:rPr lang="hu-HU" sz="1400" i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és </a:t>
                      </a:r>
                      <a:r>
                        <a:rPr lang="hu-HU" sz="1400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családtagjai  (5 fő) (Csákvár, Budapest)</a:t>
                      </a:r>
                      <a:endParaRPr lang="hu-H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5193" marR="15193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i="1" u="none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19</a:t>
                      </a:r>
                      <a:endParaRPr lang="hu-HU" sz="1400" u="none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5193" marR="151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i="1" u="none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1.078</a:t>
                      </a:r>
                      <a:endParaRPr lang="hu-HU" sz="1400" u="none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5193" marR="151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i="1" u="none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856</a:t>
                      </a:r>
                      <a:endParaRPr lang="hu-HU" sz="1400" u="none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5193" marR="151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1400" u="none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5193" marR="151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572">
                <a:tc>
                  <a:txBody>
                    <a:bodyPr/>
                    <a:lstStyle/>
                    <a:p>
                      <a:pPr marL="800100" lvl="1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ourier New" pitchFamily="49" charset="0"/>
                        <a:buChar char="o"/>
                      </a:pPr>
                      <a:r>
                        <a:rPr lang="hu-HU" sz="1400" b="1" i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Zimmermann István </a:t>
                      </a:r>
                      <a:r>
                        <a:rPr lang="hu-HU" sz="1400" b="0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és</a:t>
                      </a:r>
                      <a:r>
                        <a:rPr lang="hu-HU" sz="1400" b="1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hu-HU" sz="1400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családtagjai  (4 fő) (Székesfehérvár, Csákvár) </a:t>
                      </a:r>
                      <a:endParaRPr lang="hu-H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5193" marR="15193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i="1" u="none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</a:t>
                      </a:r>
                      <a:endParaRPr lang="hu-HU" sz="1400" u="none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5193" marR="151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i="1" u="none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463</a:t>
                      </a:r>
                      <a:endParaRPr lang="hu-HU" sz="1400" u="none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5193" marR="151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i="1" u="none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371</a:t>
                      </a:r>
                      <a:endParaRPr lang="hu-HU" sz="1400" u="none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5193" marR="151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1400" u="none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5193" marR="151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1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</a:t>
                      </a:r>
                      <a:r>
                        <a:rPr lang="hu-H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  <a:r>
                        <a:rPr lang="hu-H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 A Mezőföld </a:t>
                      </a:r>
                      <a:r>
                        <a:rPr lang="hu-H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Kft. </a:t>
                      </a:r>
                      <a:r>
                        <a:rPr lang="hu-H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társtulajdonosai </a:t>
                      </a:r>
                      <a:r>
                        <a:rPr lang="hu-H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(Zászlós – GSD) (4</a:t>
                      </a:r>
                      <a:r>
                        <a:rPr lang="hu-HU" sz="14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hu-H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fő)</a:t>
                      </a:r>
                      <a:endParaRPr lang="hu-H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5193" marR="15193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 i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</a:t>
                      </a:r>
                      <a:endParaRPr lang="hu-H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5193" marR="151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 i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1.511</a:t>
                      </a:r>
                      <a:endParaRPr lang="hu-H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5193" marR="151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 i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1.035</a:t>
                      </a:r>
                      <a:endParaRPr lang="hu-H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5193" marR="151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6,1</a:t>
                      </a:r>
                      <a:endParaRPr lang="hu-HU" sz="1400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5193" marR="151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572">
                <a:tc>
                  <a:txBody>
                    <a:bodyPr/>
                    <a:lstStyle/>
                    <a:p>
                      <a:pPr marL="800100" marR="0" lvl="1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itchFamily="49" charset="0"/>
                        <a:buChar char="o"/>
                        <a:tabLst/>
                        <a:defRPr/>
                      </a:pPr>
                      <a:r>
                        <a:rPr lang="hu-HU" sz="1400" b="1" i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Tomics</a:t>
                      </a:r>
                      <a:r>
                        <a:rPr lang="hu-HU" sz="1400" b="1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László  </a:t>
                      </a:r>
                      <a:r>
                        <a:rPr lang="hu-HU" sz="1400" b="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és családtagjai (3 fő) (Mezőfalva, Seregélyes)</a:t>
                      </a:r>
                      <a:endParaRPr lang="hu-HU" sz="1400" b="0" i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5193" marR="15193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</a:t>
                      </a:r>
                      <a:endParaRPr lang="hu-HU" sz="1400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5193" marR="151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1.123</a:t>
                      </a:r>
                      <a:endParaRPr lang="hu-HU" sz="1400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5193" marR="151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791</a:t>
                      </a:r>
                      <a:endParaRPr lang="hu-HU" sz="1400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5193" marR="151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1400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5193" marR="151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572">
                <a:tc>
                  <a:txBody>
                    <a:bodyPr/>
                    <a:lstStyle/>
                    <a:p>
                      <a:pPr marL="800100" marR="0" lvl="1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itchFamily="49" charset="0"/>
                        <a:buChar char="o"/>
                        <a:tabLst/>
                        <a:defRPr/>
                      </a:pPr>
                      <a:r>
                        <a:rPr lang="hu-HU" sz="1400" b="1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Keresztes Zsolt </a:t>
                      </a:r>
                      <a:r>
                        <a:rPr lang="hu-HU" sz="1400" b="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(Mezőfalva)</a:t>
                      </a:r>
                      <a:endParaRPr lang="hu-HU" sz="1400" b="0" i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5193" marR="15193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  <a:endParaRPr lang="hu-HU" sz="1400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5193" marR="151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388</a:t>
                      </a:r>
                      <a:endParaRPr lang="hu-HU" sz="1400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5193" marR="151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244</a:t>
                      </a:r>
                      <a:endParaRPr lang="hu-HU" sz="1400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5193" marR="151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1400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5193" marR="151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90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/>
                        <a:buNone/>
                        <a:tabLst/>
                        <a:defRPr/>
                      </a:pPr>
                      <a:r>
                        <a:rPr lang="hu-HU" sz="1400" b="1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4</a:t>
                      </a:r>
                      <a:r>
                        <a:rPr lang="hu-H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 </a:t>
                      </a:r>
                      <a:r>
                        <a:rPr lang="hu-H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A Cserepes Agrár Kft. </a:t>
                      </a:r>
                      <a:r>
                        <a:rPr lang="hu-HU" sz="1400" b="0" dirty="0" smtClean="0">
                          <a:latin typeface="Times New Roman"/>
                          <a:ea typeface="Calibri"/>
                          <a:cs typeface="Times New Roman"/>
                        </a:rPr>
                        <a:t>t</a:t>
                      </a:r>
                      <a:r>
                        <a:rPr lang="hu-HU" sz="1400" dirty="0" smtClean="0">
                          <a:latin typeface="Times New Roman"/>
                          <a:ea typeface="Calibri"/>
                          <a:cs typeface="Times New Roman"/>
                        </a:rPr>
                        <a:t>árstulajdonosai </a:t>
                      </a:r>
                      <a:r>
                        <a:rPr lang="hu-H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(3 fő) </a:t>
                      </a:r>
                      <a:endParaRPr lang="hu-H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5193" marR="15193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</a:t>
                      </a:r>
                      <a:endParaRPr lang="hu-HU" sz="1400" b="1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5193" marR="151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1.507</a:t>
                      </a:r>
                      <a:endParaRPr lang="hu-HU" sz="1400" b="1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5193" marR="151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1.013</a:t>
                      </a:r>
                      <a:endParaRPr lang="hu-HU" sz="1400" b="1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5193" marR="151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0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5,9</a:t>
                      </a:r>
                      <a:endParaRPr lang="hu-HU" sz="1400" b="0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5193" marR="151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572">
                <a:tc>
                  <a:txBody>
                    <a:bodyPr/>
                    <a:lstStyle/>
                    <a:p>
                      <a:pPr marL="800100" marR="0" lvl="1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itchFamily="49" charset="0"/>
                        <a:buChar char="o"/>
                        <a:tabLst/>
                        <a:defRPr/>
                      </a:pPr>
                      <a:r>
                        <a:rPr lang="hu-HU" sz="1400" b="1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Gyalog Zsolt </a:t>
                      </a:r>
                      <a:r>
                        <a:rPr lang="hu-HU" sz="1400" b="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(Veszprém)</a:t>
                      </a:r>
                      <a:endParaRPr lang="hu-HU" sz="1400" b="0" i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5193" marR="15193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  <a:endParaRPr lang="hu-HU" sz="1400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5193" marR="151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717</a:t>
                      </a:r>
                      <a:endParaRPr lang="hu-HU" sz="1400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5193" marR="151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510</a:t>
                      </a:r>
                      <a:endParaRPr lang="hu-HU" sz="1400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5193" marR="151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1400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5193" marR="151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572">
                <a:tc>
                  <a:txBody>
                    <a:bodyPr/>
                    <a:lstStyle/>
                    <a:p>
                      <a:pPr marL="800100" marR="0" lvl="1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itchFamily="49" charset="0"/>
                        <a:buChar char="o"/>
                        <a:tabLst/>
                        <a:defRPr/>
                      </a:pPr>
                      <a:r>
                        <a:rPr lang="hu-HU" sz="1400" b="1" i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Fonyó</a:t>
                      </a:r>
                      <a:r>
                        <a:rPr lang="hu-HU" sz="1400" b="1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Gábor </a:t>
                      </a:r>
                      <a:r>
                        <a:rPr lang="hu-HU" sz="1400" b="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(Paloznak)</a:t>
                      </a:r>
                      <a:endParaRPr lang="hu-HU" sz="1400" b="0" i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5193" marR="15193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  <a:endParaRPr lang="hu-HU" sz="1400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5193" marR="151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403</a:t>
                      </a:r>
                      <a:endParaRPr lang="hu-HU" sz="1400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5193" marR="151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270</a:t>
                      </a:r>
                      <a:endParaRPr lang="hu-HU" sz="1400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5193" marR="151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1400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5193" marR="151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572">
                <a:tc>
                  <a:txBody>
                    <a:bodyPr/>
                    <a:lstStyle/>
                    <a:p>
                      <a:pPr marL="800100" marR="0" lvl="1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itchFamily="49" charset="0"/>
                        <a:buChar char="o"/>
                        <a:tabLst/>
                        <a:defRPr/>
                      </a:pPr>
                      <a:r>
                        <a:rPr lang="hu-HU" sz="1400" b="1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Fehér Zsolt </a:t>
                      </a:r>
                      <a:r>
                        <a:rPr lang="hu-HU" sz="1400" b="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(Budapest)</a:t>
                      </a:r>
                      <a:endParaRPr lang="hu-HU" sz="1400" b="0" i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5193" marR="15193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hu-HU" sz="1400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5193" marR="151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387</a:t>
                      </a:r>
                      <a:endParaRPr lang="hu-HU" sz="1400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5193" marR="151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233</a:t>
                      </a:r>
                      <a:endParaRPr lang="hu-HU" sz="1400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5193" marR="151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1400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5193" marR="151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905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hu-HU" sz="1400" b="1" baseline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hu-HU" sz="1400" b="1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r>
                        <a:rPr lang="hu-H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.000 </a:t>
                      </a:r>
                      <a:r>
                        <a:rPr lang="hu-H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ha fölötti </a:t>
                      </a:r>
                      <a:r>
                        <a:rPr lang="hu-H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4 </a:t>
                      </a:r>
                      <a:r>
                        <a:rPr lang="hu-H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nyertes érdekeltség </a:t>
                      </a:r>
                      <a:r>
                        <a:rPr lang="hu-H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(8 </a:t>
                      </a:r>
                      <a:r>
                        <a:rPr lang="hu-H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család)</a:t>
                      </a:r>
                      <a:r>
                        <a:rPr lang="hu-H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hu-H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21 tagja </a:t>
                      </a:r>
                      <a:r>
                        <a:rPr lang="hu-H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összesen</a:t>
                      </a:r>
                      <a:endParaRPr lang="hu-H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5193" marR="15193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81</a:t>
                      </a:r>
                      <a:endParaRPr lang="hu-H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5193" marR="151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6.497</a:t>
                      </a:r>
                      <a:endParaRPr lang="hu-H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5193" marR="151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4.700</a:t>
                      </a:r>
                      <a:endParaRPr lang="hu-H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5193" marR="151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27,5</a:t>
                      </a:r>
                      <a:endParaRPr lang="hu-HU" sz="1400" b="1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5193" marR="151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5190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  <a:defRPr/>
                      </a:pPr>
                      <a:r>
                        <a:rPr lang="hu-H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  5. </a:t>
                      </a:r>
                      <a:r>
                        <a:rPr lang="hu-HU" sz="1400" b="1" dirty="0" err="1" smtClean="0">
                          <a:latin typeface="Times New Roman"/>
                          <a:ea typeface="Calibri"/>
                          <a:cs typeface="Times New Roman"/>
                        </a:rPr>
                        <a:t>Eppelék</a:t>
                      </a:r>
                      <a:r>
                        <a:rPr lang="hu-H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hu-HU" sz="1400" b="0" dirty="0" smtClean="0">
                          <a:latin typeface="Times New Roman"/>
                          <a:ea typeface="Calibri"/>
                          <a:cs typeface="Times New Roman"/>
                        </a:rPr>
                        <a:t>(2 fő) </a:t>
                      </a:r>
                      <a:r>
                        <a:rPr lang="hu-HU" sz="1400" dirty="0" smtClean="0">
                          <a:latin typeface="Times New Roman"/>
                          <a:ea typeface="Calibri"/>
                          <a:cs typeface="Times New Roman"/>
                        </a:rPr>
                        <a:t>(Budapest)</a:t>
                      </a:r>
                      <a:endParaRPr lang="hu-HU" sz="1400" b="0" i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5193" marR="15193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</a:t>
                      </a:r>
                      <a:endParaRPr lang="hu-HU" sz="1400" b="1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5193" marR="151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640</a:t>
                      </a:r>
                      <a:endParaRPr lang="hu-HU" sz="1400" b="1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5193" marR="151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1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535</a:t>
                      </a:r>
                    </a:p>
                  </a:txBody>
                  <a:tcPr marL="15193" marR="151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3,1</a:t>
                      </a:r>
                      <a:endParaRPr lang="hu-HU" sz="1400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5193" marR="151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90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  <a:defRPr/>
                      </a:pPr>
                      <a:r>
                        <a:rPr lang="hu-H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  6. Lengyelék</a:t>
                      </a:r>
                      <a:r>
                        <a:rPr lang="hu-HU" sz="1400" dirty="0" smtClean="0">
                          <a:latin typeface="Times New Roman"/>
                          <a:ea typeface="Calibri"/>
                          <a:cs typeface="Times New Roman"/>
                        </a:rPr>
                        <a:t> (2 fő) (Martonvásár)</a:t>
                      </a:r>
                      <a:endParaRPr lang="hu-HU" sz="1400" b="0" i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5193" marR="15193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  <a:endParaRPr lang="hu-HU" sz="1400" b="1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5193" marR="151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739</a:t>
                      </a:r>
                      <a:endParaRPr lang="hu-HU" sz="1400" b="1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5193" marR="151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526</a:t>
                      </a:r>
                      <a:endParaRPr lang="hu-HU" sz="1400" b="1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5193" marR="151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3,1</a:t>
                      </a:r>
                      <a:endParaRPr lang="hu-HU" sz="1400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5193" marR="151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90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hu-H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500 – 1.000 ha közötti</a:t>
                      </a:r>
                      <a:r>
                        <a:rPr lang="hu-HU" sz="140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hu-H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2 nyertes érdekeltség </a:t>
                      </a:r>
                      <a:r>
                        <a:rPr lang="hu-H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(2 család)</a:t>
                      </a:r>
                      <a:r>
                        <a:rPr lang="hu-H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hu-H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4 tagja összesen</a:t>
                      </a:r>
                      <a:endParaRPr lang="hu-HU" sz="1400" b="0" i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5193" marR="15193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 i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</a:t>
                      </a:r>
                      <a:endParaRPr lang="hu-HU" sz="1400" b="1" i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5193" marR="151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 i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1.379</a:t>
                      </a:r>
                      <a:endParaRPr lang="hu-HU" sz="1400" b="1" i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5193" marR="151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 i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1.061</a:t>
                      </a:r>
                      <a:endParaRPr lang="hu-HU" sz="1400" b="1" i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5193" marR="151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6,2</a:t>
                      </a:r>
                      <a:endParaRPr lang="hu-HU" sz="1400" b="1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5193" marR="151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55572">
                <a:tc>
                  <a:txBody>
                    <a:bodyPr/>
                    <a:lstStyle/>
                    <a:p>
                      <a:pPr marL="800100" marR="0" lvl="1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  <a:defRPr/>
                      </a:pPr>
                      <a:endParaRPr lang="hu-HU" sz="1400" b="0" i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5193" marR="15193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1400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5193" marR="151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1400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5193" marR="151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1400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5193" marR="151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1400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5193" marR="151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5" name="Lefelé nyíl 14"/>
          <p:cNvSpPr/>
          <p:nvPr/>
        </p:nvSpPr>
        <p:spPr>
          <a:xfrm flipH="1">
            <a:off x="857223" y="5857892"/>
            <a:ext cx="45719" cy="1428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476250"/>
          </a:xfrm>
        </p:spPr>
        <p:txBody>
          <a:bodyPr>
            <a:noAutofit/>
          </a:bodyPr>
          <a:lstStyle/>
          <a:p>
            <a:r>
              <a:rPr lang="hu-HU" sz="1400" b="1" dirty="0" smtClean="0">
                <a:solidFill>
                  <a:srgbClr val="006600"/>
                </a:solidFill>
              </a:rPr>
              <a:t>Földfórum – Bicske – 2016. 04. 07.</a:t>
            </a:r>
            <a:br>
              <a:rPr lang="hu-HU" sz="1400" b="1" dirty="0" smtClean="0">
                <a:solidFill>
                  <a:srgbClr val="006600"/>
                </a:solidFill>
              </a:rPr>
            </a:br>
            <a:r>
              <a:rPr lang="hu-HU" sz="1400" i="1" dirty="0" smtClean="0"/>
              <a:t> </a:t>
            </a:r>
            <a:r>
              <a:rPr lang="hu-HU" sz="1400" b="1" i="1" dirty="0" smtClean="0">
                <a:solidFill>
                  <a:srgbClr val="006600"/>
                </a:solidFill>
              </a:rPr>
              <a:t>Ángyán J.: Állami földprivatizáció – intézményesített földrablás: földárverések Fejér megyében  (2015)</a:t>
            </a:r>
            <a:endParaRPr lang="en-US" sz="1400" b="1" dirty="0" smtClean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51" name="Rectangle 6"/>
          <p:cNvSpPr>
            <a:spLocks noChangeArrowheads="1"/>
          </p:cNvSpPr>
          <p:nvPr/>
        </p:nvSpPr>
        <p:spPr bwMode="auto">
          <a:xfrm>
            <a:off x="-180975" y="-963613"/>
            <a:ext cx="9577388" cy="14398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80000"/>
              </a:lnSpc>
              <a:spcBef>
                <a:spcPct val="20000"/>
              </a:spcBef>
            </a:pPr>
            <a:endParaRPr lang="hu-HU" b="0"/>
          </a:p>
        </p:txBody>
      </p:sp>
      <p:grpSp>
        <p:nvGrpSpPr>
          <p:cNvPr id="2" name="Csoportba foglalás 15"/>
          <p:cNvGrpSpPr>
            <a:grpSpLocks/>
          </p:cNvGrpSpPr>
          <p:nvPr/>
        </p:nvGrpSpPr>
        <p:grpSpPr bwMode="auto">
          <a:xfrm>
            <a:off x="-433388" y="6092825"/>
            <a:ext cx="9577388" cy="1368425"/>
            <a:chOff x="-433388" y="6092825"/>
            <a:chExt cx="9577388" cy="1368425"/>
          </a:xfrm>
        </p:grpSpPr>
        <p:sp>
          <p:nvSpPr>
            <p:cNvPr id="2058" name="Rectangle 12"/>
            <p:cNvSpPr>
              <a:spLocks noChangeArrowheads="1"/>
            </p:cNvSpPr>
            <p:nvPr/>
          </p:nvSpPr>
          <p:spPr bwMode="auto">
            <a:xfrm>
              <a:off x="1403648" y="6092825"/>
              <a:ext cx="7416824" cy="765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>
                <a:lnSpc>
                  <a:spcPct val="80000"/>
                </a:lnSpc>
                <a:spcBef>
                  <a:spcPct val="20000"/>
                </a:spcBef>
              </a:pPr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Prof. Dr. Ángyán József ny. egyetemi tanár, az MTA doktora</a:t>
              </a:r>
            </a:p>
            <a:p>
              <a:pPr>
                <a:lnSpc>
                  <a:spcPct val="80000"/>
                </a:lnSpc>
                <a:spcBef>
                  <a:spcPct val="20000"/>
                </a:spcBef>
              </a:pPr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Szent István Egyetem, Környezet- és Tájgazdálkodási Intézet, </a:t>
              </a:r>
            </a:p>
            <a:p>
              <a:pPr>
                <a:lnSpc>
                  <a:spcPct val="80000"/>
                </a:lnSpc>
                <a:spcBef>
                  <a:spcPct val="20000"/>
                </a:spcBef>
              </a:pPr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2103 Gödöllő, Páter K. u. 1., E-mail: </a:t>
              </a:r>
              <a:r>
                <a:rPr lang="hu-HU" sz="1200" dirty="0" smtClean="0">
                  <a:latin typeface="Arial" pitchFamily="34" charset="0"/>
                  <a:cs typeface="Arial" pitchFamily="34" charset="0"/>
                  <a:hlinkClick r:id="rId2"/>
                </a:rPr>
                <a:t>drangyanj@gmail.com</a:t>
              </a:r>
              <a:endParaRPr lang="en-US" sz="1200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059" name="Picture 13" descr="SZIE_KTI_logo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5536" y="6103938"/>
              <a:ext cx="792088" cy="754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60" name="Rectangle 14"/>
            <p:cNvSpPr>
              <a:spLocks noChangeArrowheads="1"/>
            </p:cNvSpPr>
            <p:nvPr/>
          </p:nvSpPr>
          <p:spPr bwMode="auto">
            <a:xfrm>
              <a:off x="-433388" y="6092825"/>
              <a:ext cx="9577388" cy="13684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</a:pPr>
              <a:endParaRPr lang="hu-HU" b="0"/>
            </a:p>
          </p:txBody>
        </p:sp>
      </p:grpSp>
      <p:sp>
        <p:nvSpPr>
          <p:cNvPr id="9" name="Szövegdoboz 8"/>
          <p:cNvSpPr txBox="1"/>
          <p:nvPr/>
        </p:nvSpPr>
        <p:spPr>
          <a:xfrm>
            <a:off x="0" y="3071810"/>
            <a:ext cx="9001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  <p:sp>
        <p:nvSpPr>
          <p:cNvPr id="10" name="Szövegdoboz 9"/>
          <p:cNvSpPr txBox="1"/>
          <p:nvPr/>
        </p:nvSpPr>
        <p:spPr>
          <a:xfrm>
            <a:off x="0" y="571480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A legnagyobb </a:t>
            </a:r>
            <a:r>
              <a:rPr lang="hu-HU" sz="1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nyertes érdekeltségek </a:t>
            </a:r>
            <a:r>
              <a:rPr lang="hu-HU" sz="1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/ </a:t>
            </a:r>
            <a:r>
              <a:rPr lang="hu-HU" sz="1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családok </a:t>
            </a:r>
            <a:r>
              <a:rPr lang="hu-HU" sz="1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és „földműves” tagjaik rangsora </a:t>
            </a:r>
            <a:r>
              <a:rPr lang="hu-HU" sz="1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(2. rész)</a:t>
            </a:r>
            <a:endParaRPr lang="hu-HU" sz="1400" b="1" dirty="0"/>
          </a:p>
        </p:txBody>
      </p:sp>
      <p:graphicFrame>
        <p:nvGraphicFramePr>
          <p:cNvPr id="12" name="Táblázat 11"/>
          <p:cNvGraphicFramePr>
            <a:graphicFrameLocks noGrp="1"/>
          </p:cNvGraphicFramePr>
          <p:nvPr/>
        </p:nvGraphicFramePr>
        <p:xfrm>
          <a:off x="214282" y="1071545"/>
          <a:ext cx="8715436" cy="4886973"/>
        </p:xfrm>
        <a:graphic>
          <a:graphicData uri="http://schemas.openxmlformats.org/drawingml/2006/table">
            <a:tbl>
              <a:tblPr/>
              <a:tblGrid>
                <a:gridCol w="5955548"/>
                <a:gridCol w="653658"/>
                <a:gridCol w="653658"/>
                <a:gridCol w="726286"/>
                <a:gridCol w="726286"/>
              </a:tblGrid>
              <a:tr h="221029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Érdekeltségek/ </a:t>
                      </a:r>
                      <a:r>
                        <a:rPr lang="hu-H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székhely/lakhely</a:t>
                      </a:r>
                      <a:endParaRPr lang="hu-H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5193" marR="1519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Birtoktestek</a:t>
                      </a:r>
                      <a:endParaRPr lang="hu-H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5193" marR="151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193" marR="15193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193" marR="15193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193" marR="15193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029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száma </a:t>
                      </a:r>
                      <a:endParaRPr lang="hu-H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5193" marR="151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ára </a:t>
                      </a:r>
                      <a:endParaRPr lang="hu-H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5193" marR="151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területe</a:t>
                      </a:r>
                      <a:endParaRPr lang="hu-H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5193" marR="151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5193" marR="151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029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(db)</a:t>
                      </a:r>
                      <a:endParaRPr lang="hu-H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5193" marR="151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(mFt)</a:t>
                      </a:r>
                      <a:endParaRPr lang="hu-H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5193" marR="151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(ha)</a:t>
                      </a:r>
                      <a:endParaRPr lang="hu-H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5193" marR="151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(%)</a:t>
                      </a:r>
                      <a:endParaRPr lang="hu-H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5193" marR="151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02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</a:t>
                      </a:r>
                      <a:r>
                        <a:rPr lang="hu-H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7. </a:t>
                      </a:r>
                      <a:r>
                        <a:rPr lang="hu-H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A Mikó és Mikó Kft. </a:t>
                      </a:r>
                      <a:r>
                        <a:rPr lang="hu-HU" sz="1400" dirty="0" smtClean="0">
                          <a:latin typeface="Times New Roman"/>
                          <a:ea typeface="Calibri"/>
                          <a:cs typeface="Times New Roman"/>
                        </a:rPr>
                        <a:t>tulajdonosa + alkalmazottja</a:t>
                      </a:r>
                      <a:r>
                        <a:rPr lang="hu-H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hu-HU" sz="1400" b="0" dirty="0" smtClean="0">
                          <a:latin typeface="Times New Roman"/>
                          <a:ea typeface="Calibri"/>
                          <a:cs typeface="Times New Roman"/>
                        </a:rPr>
                        <a:t>(2 fő) </a:t>
                      </a:r>
                      <a:r>
                        <a:rPr lang="hu-HU" sz="1400" dirty="0" smtClean="0">
                          <a:latin typeface="Times New Roman"/>
                          <a:ea typeface="Calibri"/>
                          <a:cs typeface="Times New Roman"/>
                        </a:rPr>
                        <a:t>(Enying)</a:t>
                      </a:r>
                      <a:endParaRPr lang="hu-H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5193" marR="15193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i="1" dirty="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hu-H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316" marR="14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i="1" dirty="0">
                          <a:latin typeface="Times New Roman"/>
                          <a:ea typeface="Calibri"/>
                          <a:cs typeface="Times New Roman"/>
                        </a:rPr>
                        <a:t>825</a:t>
                      </a:r>
                      <a:endParaRPr lang="hu-H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316" marR="14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i="1" dirty="0">
                          <a:latin typeface="Times New Roman"/>
                          <a:ea typeface="Calibri"/>
                          <a:cs typeface="Times New Roman"/>
                        </a:rPr>
                        <a:t>438</a:t>
                      </a:r>
                      <a:endParaRPr lang="hu-H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316" marR="14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07010" algn="l"/>
                        </a:tabLst>
                      </a:pPr>
                      <a:r>
                        <a:rPr lang="hu-HU" sz="1400" b="1" i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	</a:t>
                      </a:r>
                      <a:r>
                        <a:rPr lang="hu-HU" sz="1400" b="0" i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2,6</a:t>
                      </a:r>
                      <a:endParaRPr lang="hu-HU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316" marR="14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02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latin typeface="Times New Roman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hu-H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r>
                        <a:rPr lang="hu-HU" sz="1400" b="1" dirty="0">
                          <a:latin typeface="Times New Roman"/>
                          <a:ea typeface="Calibri"/>
                          <a:cs typeface="Times New Roman"/>
                        </a:rPr>
                        <a:t>. </a:t>
                      </a:r>
                      <a:r>
                        <a:rPr lang="hu-HU" sz="1400" b="1" dirty="0" err="1">
                          <a:latin typeface="Times New Roman"/>
                          <a:ea typeface="Calibri"/>
                          <a:cs typeface="Times New Roman"/>
                        </a:rPr>
                        <a:t>Kirinovicsék</a:t>
                      </a:r>
                      <a:r>
                        <a:rPr lang="hu-HU" sz="14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hu-HU" sz="1400" dirty="0" smtClean="0">
                          <a:latin typeface="Times New Roman"/>
                          <a:ea typeface="Calibri"/>
                          <a:cs typeface="Times New Roman"/>
                        </a:rPr>
                        <a:t>(3 fő) (Adony</a:t>
                      </a:r>
                      <a:r>
                        <a:rPr lang="hu-HU" sz="1400" dirty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hu-H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316" marR="14316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i="1" dirty="0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hu-H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316" marR="14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i="1" dirty="0">
                          <a:latin typeface="Times New Roman"/>
                          <a:ea typeface="Calibri"/>
                          <a:cs typeface="Times New Roman"/>
                        </a:rPr>
                        <a:t>475</a:t>
                      </a:r>
                      <a:endParaRPr lang="hu-H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316" marR="14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i="1" dirty="0">
                          <a:latin typeface="Times New Roman"/>
                          <a:ea typeface="Calibri"/>
                          <a:cs typeface="Times New Roman"/>
                        </a:rPr>
                        <a:t>393</a:t>
                      </a:r>
                      <a:endParaRPr lang="hu-H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316" marR="14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0" i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2,3</a:t>
                      </a:r>
                      <a:endParaRPr lang="hu-HU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316" marR="14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02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latin typeface="Times New Roman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hu-H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r>
                        <a:rPr lang="hu-HU" sz="1400" b="1" dirty="0">
                          <a:latin typeface="Times New Roman"/>
                          <a:ea typeface="Calibri"/>
                          <a:cs typeface="Times New Roman"/>
                        </a:rPr>
                        <a:t>. </a:t>
                      </a:r>
                      <a:r>
                        <a:rPr lang="hu-HU" sz="1400" b="1" dirty="0" err="1">
                          <a:latin typeface="Times New Roman"/>
                          <a:ea typeface="Calibri"/>
                          <a:cs typeface="Times New Roman"/>
                        </a:rPr>
                        <a:t>Vargáék</a:t>
                      </a:r>
                      <a:r>
                        <a:rPr lang="hu-HU" sz="14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hu-HU" sz="1400" dirty="0" smtClean="0">
                          <a:latin typeface="Times New Roman"/>
                          <a:ea typeface="Calibri"/>
                          <a:cs typeface="Times New Roman"/>
                        </a:rPr>
                        <a:t>(2 fő) (Martonvásár</a:t>
                      </a:r>
                      <a:r>
                        <a:rPr lang="hu-HU" sz="1400" dirty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hu-H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316" marR="14316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i="1" dirty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hu-H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316" marR="14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i="1" dirty="0">
                          <a:latin typeface="Times New Roman"/>
                          <a:ea typeface="Calibri"/>
                          <a:cs typeface="Times New Roman"/>
                        </a:rPr>
                        <a:t>243</a:t>
                      </a:r>
                      <a:endParaRPr lang="hu-H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316" marR="14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i="1" dirty="0">
                          <a:latin typeface="Times New Roman"/>
                          <a:ea typeface="Calibri"/>
                          <a:cs typeface="Times New Roman"/>
                        </a:rPr>
                        <a:t>378</a:t>
                      </a:r>
                      <a:endParaRPr lang="hu-H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316" marR="14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0" i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2,</a:t>
                      </a:r>
                      <a:r>
                        <a:rPr lang="hu-HU" sz="1400" b="0" i="1" dirty="0" err="1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hu-HU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316" marR="14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02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  <a:defRPr/>
                      </a:pPr>
                      <a:r>
                        <a:rPr lang="hu-H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10. </a:t>
                      </a:r>
                      <a:r>
                        <a:rPr lang="hu-HU" sz="1400" b="1" dirty="0" err="1" smtClean="0">
                          <a:latin typeface="Times New Roman"/>
                          <a:ea typeface="Calibri"/>
                          <a:cs typeface="Times New Roman"/>
                        </a:rPr>
                        <a:t>Gárdonyiék</a:t>
                      </a:r>
                      <a:r>
                        <a:rPr lang="hu-HU" sz="1400" dirty="0" smtClean="0">
                          <a:latin typeface="Times New Roman"/>
                          <a:ea typeface="Calibri"/>
                          <a:cs typeface="Times New Roman"/>
                        </a:rPr>
                        <a:t> (2 fő) (Dég)</a:t>
                      </a:r>
                      <a:endParaRPr lang="hu-H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5193" marR="15193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i="1" dirty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hu-H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316" marR="14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i="1" dirty="0">
                          <a:latin typeface="Times New Roman"/>
                          <a:ea typeface="Calibri"/>
                          <a:cs typeface="Times New Roman"/>
                        </a:rPr>
                        <a:t>570</a:t>
                      </a:r>
                      <a:endParaRPr lang="hu-H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316" marR="14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i="1" dirty="0">
                          <a:latin typeface="Times New Roman"/>
                          <a:ea typeface="Calibri"/>
                          <a:cs typeface="Times New Roman"/>
                        </a:rPr>
                        <a:t>350</a:t>
                      </a:r>
                      <a:endParaRPr lang="hu-H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316" marR="14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0" i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2,1</a:t>
                      </a:r>
                      <a:endParaRPr lang="hu-HU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316" marR="14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029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hu-HU" sz="1400" b="1" dirty="0">
                          <a:latin typeface="Times New Roman"/>
                          <a:ea typeface="Calibri"/>
                          <a:cs typeface="Times New Roman"/>
                        </a:rPr>
                        <a:t>300 – 500 ha közötti </a:t>
                      </a:r>
                      <a:r>
                        <a:rPr lang="hu-HU" sz="1400" b="1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4</a:t>
                      </a:r>
                      <a:r>
                        <a:rPr lang="hu-H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hu-HU" sz="1400" b="1" dirty="0">
                          <a:latin typeface="Times New Roman"/>
                          <a:ea typeface="Calibri"/>
                          <a:cs typeface="Times New Roman"/>
                        </a:rPr>
                        <a:t>nyertes érdekeltség </a:t>
                      </a:r>
                      <a:r>
                        <a:rPr lang="hu-H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hu-H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(5 család)</a:t>
                      </a:r>
                      <a:r>
                        <a:rPr lang="hu-H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hu-H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9 tagja </a:t>
                      </a:r>
                      <a:r>
                        <a:rPr lang="hu-HU" sz="1400" b="1" dirty="0">
                          <a:latin typeface="Times New Roman"/>
                          <a:ea typeface="Calibri"/>
                          <a:cs typeface="Times New Roman"/>
                        </a:rPr>
                        <a:t>összesen</a:t>
                      </a:r>
                      <a:endParaRPr lang="hu-H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316" marR="14316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latin typeface="Times New Roman"/>
                          <a:ea typeface="Calibri"/>
                          <a:cs typeface="Times New Roman"/>
                        </a:rPr>
                        <a:t>22</a:t>
                      </a:r>
                      <a:endParaRPr lang="hu-H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316" marR="14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90500" algn="l"/>
                        </a:tabLst>
                      </a:pPr>
                      <a:r>
                        <a:rPr lang="hu-HU" sz="1400" b="1" dirty="0">
                          <a:latin typeface="Times New Roman"/>
                          <a:ea typeface="Calibri"/>
                          <a:cs typeface="Times New Roman"/>
                        </a:rPr>
                        <a:t>2.113</a:t>
                      </a:r>
                      <a:endParaRPr lang="hu-H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316" marR="14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hu-HU" sz="1400" b="1" dirty="0">
                          <a:latin typeface="Times New Roman"/>
                          <a:ea typeface="Calibri"/>
                          <a:cs typeface="Times New Roman"/>
                        </a:rPr>
                        <a:t>1.559</a:t>
                      </a:r>
                      <a:endParaRPr lang="hu-H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316" marR="14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i="1" dirty="0">
                          <a:latin typeface="Times New Roman"/>
                          <a:ea typeface="Calibri"/>
                          <a:cs typeface="Times New Roman"/>
                        </a:rPr>
                        <a:t>9,2</a:t>
                      </a:r>
                      <a:endParaRPr lang="hu-HU" sz="140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316" marR="14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2102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latin typeface="Times New Roman"/>
                          <a:ea typeface="Calibri"/>
                          <a:cs typeface="Times New Roman"/>
                        </a:rPr>
                        <a:t>11.</a:t>
                      </a:r>
                      <a:r>
                        <a:rPr lang="hu-HU" sz="14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hu-HU" sz="1400" b="1" dirty="0" err="1" smtClean="0">
                          <a:latin typeface="Times New Roman"/>
                          <a:ea typeface="Calibri"/>
                          <a:cs typeface="Times New Roman"/>
                        </a:rPr>
                        <a:t>Tiborczék</a:t>
                      </a:r>
                      <a:r>
                        <a:rPr lang="hu-HU" sz="1400" dirty="0" smtClean="0">
                          <a:latin typeface="Times New Roman"/>
                          <a:ea typeface="Calibri"/>
                          <a:cs typeface="Times New Roman"/>
                        </a:rPr>
                        <a:t> (Orbán) (2 fő) (Csabdi) </a:t>
                      </a:r>
                      <a:endParaRPr lang="hu-H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179" marR="1717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i="1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hu-H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179" marR="17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i="1" dirty="0">
                          <a:latin typeface="Times New Roman"/>
                          <a:ea typeface="Calibri"/>
                          <a:cs typeface="Times New Roman"/>
                        </a:rPr>
                        <a:t>332</a:t>
                      </a:r>
                      <a:endParaRPr lang="hu-H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179" marR="17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i="1" dirty="0">
                          <a:latin typeface="Times New Roman"/>
                          <a:ea typeface="Calibri"/>
                          <a:cs typeface="Times New Roman"/>
                        </a:rPr>
                        <a:t>299</a:t>
                      </a:r>
                      <a:endParaRPr lang="hu-H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179" marR="17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0" i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1,8</a:t>
                      </a:r>
                      <a:endParaRPr lang="hu-HU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179" marR="17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02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latin typeface="Times New Roman"/>
                          <a:ea typeface="Calibri"/>
                          <a:cs typeface="Times New Roman"/>
                        </a:rPr>
                        <a:t>12. Doktorék </a:t>
                      </a:r>
                      <a:r>
                        <a:rPr lang="hu-HU" sz="1400" dirty="0" smtClean="0">
                          <a:latin typeface="Times New Roman"/>
                          <a:ea typeface="Calibri"/>
                          <a:cs typeface="Times New Roman"/>
                        </a:rPr>
                        <a:t>(2 fő) (Székesfehérvár</a:t>
                      </a:r>
                      <a:r>
                        <a:rPr lang="hu-HU" sz="1400" dirty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hu-H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179" marR="1717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i="1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hu-H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179" marR="17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i="1" dirty="0">
                          <a:latin typeface="Times New Roman"/>
                          <a:ea typeface="Calibri"/>
                          <a:cs typeface="Times New Roman"/>
                        </a:rPr>
                        <a:t>514</a:t>
                      </a:r>
                      <a:endParaRPr lang="hu-H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179" marR="17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i="1" dirty="0">
                          <a:latin typeface="Times New Roman"/>
                          <a:ea typeface="Calibri"/>
                          <a:cs typeface="Times New Roman"/>
                        </a:rPr>
                        <a:t>292</a:t>
                      </a:r>
                      <a:endParaRPr lang="hu-H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179" marR="17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0" i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1,7</a:t>
                      </a:r>
                      <a:endParaRPr lang="hu-HU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179" marR="17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02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latin typeface="Times New Roman"/>
                          <a:ea typeface="Calibri"/>
                          <a:cs typeface="Times New Roman"/>
                        </a:rPr>
                        <a:t>13. Vass Eszter </a:t>
                      </a:r>
                      <a:r>
                        <a:rPr lang="hu-H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hu-HU" sz="1400" dirty="0" smtClean="0">
                          <a:latin typeface="Times New Roman"/>
                          <a:ea typeface="Calibri"/>
                          <a:cs typeface="Times New Roman"/>
                        </a:rPr>
                        <a:t>L</a:t>
                      </a:r>
                      <a:r>
                        <a:rPr lang="hu-HU" sz="1400" dirty="0">
                          <a:latin typeface="Times New Roman"/>
                          <a:ea typeface="Calibri"/>
                          <a:cs typeface="Times New Roman"/>
                        </a:rPr>
                        <a:t>. </a:t>
                      </a:r>
                      <a:r>
                        <a:rPr lang="hu-HU" sz="1400" dirty="0" smtClean="0">
                          <a:latin typeface="Times New Roman"/>
                          <a:ea typeface="Calibri"/>
                          <a:cs typeface="Times New Roman"/>
                        </a:rPr>
                        <a:t>Simon) (Gárdony</a:t>
                      </a:r>
                      <a:r>
                        <a:rPr lang="hu-HU" sz="1400" dirty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hu-H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179" marR="1717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i="1" dirty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hu-H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179" marR="17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i="1" dirty="0">
                          <a:latin typeface="Times New Roman"/>
                          <a:ea typeface="Calibri"/>
                          <a:cs typeface="Times New Roman"/>
                        </a:rPr>
                        <a:t>277</a:t>
                      </a:r>
                      <a:endParaRPr lang="hu-H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179" marR="17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i="1" dirty="0">
                          <a:latin typeface="Times New Roman"/>
                          <a:ea typeface="Calibri"/>
                          <a:cs typeface="Times New Roman"/>
                        </a:rPr>
                        <a:t>278</a:t>
                      </a:r>
                      <a:endParaRPr lang="hu-H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179" marR="17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0" i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1,6</a:t>
                      </a:r>
                      <a:endParaRPr lang="hu-HU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179" marR="17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02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latin typeface="Times New Roman"/>
                          <a:ea typeface="Calibri"/>
                          <a:cs typeface="Times New Roman"/>
                        </a:rPr>
                        <a:t>14. </a:t>
                      </a:r>
                      <a:r>
                        <a:rPr lang="hu-HU" sz="1400" b="1" dirty="0">
                          <a:latin typeface="Times New Roman"/>
                          <a:ea typeface="Times New Roman"/>
                          <a:cs typeface="Times New Roman"/>
                        </a:rPr>
                        <a:t>Siposné Bartha Zsuzsa</a:t>
                      </a:r>
                      <a:r>
                        <a:rPr lang="hu-HU" sz="1400" dirty="0">
                          <a:latin typeface="Times New Roman"/>
                          <a:ea typeface="Calibri"/>
                          <a:cs typeface="Times New Roman"/>
                        </a:rPr>
                        <a:t> (Székesfehérvár)</a:t>
                      </a:r>
                      <a:endParaRPr lang="hu-H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179" marR="1717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i="1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hu-H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179" marR="17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i="1" dirty="0">
                          <a:latin typeface="Times New Roman"/>
                          <a:ea typeface="Calibri"/>
                          <a:cs typeface="Times New Roman"/>
                        </a:rPr>
                        <a:t>527</a:t>
                      </a:r>
                      <a:endParaRPr lang="hu-H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179" marR="17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i="1" dirty="0">
                          <a:latin typeface="Times New Roman"/>
                          <a:ea typeface="Calibri"/>
                          <a:cs typeface="Times New Roman"/>
                        </a:rPr>
                        <a:t>273</a:t>
                      </a:r>
                      <a:endParaRPr lang="hu-H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179" marR="17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0" i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1,6</a:t>
                      </a:r>
                      <a:endParaRPr lang="hu-HU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179" marR="17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02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latin typeface="Times New Roman"/>
                          <a:ea typeface="Calibri"/>
                          <a:cs typeface="Times New Roman"/>
                        </a:rPr>
                        <a:t>15. </a:t>
                      </a:r>
                      <a:r>
                        <a:rPr lang="hu-HU" sz="1400" b="1" dirty="0" err="1">
                          <a:latin typeface="Times New Roman"/>
                          <a:ea typeface="Calibri"/>
                          <a:cs typeface="Times New Roman"/>
                        </a:rPr>
                        <a:t>Szencziék</a:t>
                      </a:r>
                      <a:r>
                        <a:rPr lang="hu-HU" sz="14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hu-HU" sz="1400" dirty="0" smtClean="0">
                          <a:latin typeface="Times New Roman"/>
                          <a:ea typeface="Calibri"/>
                          <a:cs typeface="Times New Roman"/>
                        </a:rPr>
                        <a:t>(2 fő) (Sárosd</a:t>
                      </a:r>
                      <a:r>
                        <a:rPr lang="hu-HU" sz="1400" dirty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hu-H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179" marR="1717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i="1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hu-H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179" marR="17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i="1" dirty="0">
                          <a:latin typeface="Times New Roman"/>
                          <a:ea typeface="Calibri"/>
                          <a:cs typeface="Times New Roman"/>
                        </a:rPr>
                        <a:t>217</a:t>
                      </a:r>
                      <a:endParaRPr lang="hu-H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179" marR="17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i="1">
                          <a:latin typeface="Times New Roman"/>
                          <a:ea typeface="Calibri"/>
                          <a:cs typeface="Times New Roman"/>
                        </a:rPr>
                        <a:t>242</a:t>
                      </a:r>
                      <a:endParaRPr lang="hu-H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179" marR="17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0" i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1,4</a:t>
                      </a:r>
                      <a:endParaRPr lang="hu-HU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179" marR="17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02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latin typeface="Times New Roman"/>
                          <a:ea typeface="Calibri"/>
                          <a:cs typeface="Times New Roman"/>
                        </a:rPr>
                        <a:t>16. </a:t>
                      </a:r>
                      <a:r>
                        <a:rPr lang="hu-HU" sz="1400" b="1" dirty="0" err="1" smtClean="0">
                          <a:latin typeface="Times New Roman"/>
                          <a:ea typeface="Calibri"/>
                          <a:cs typeface="Times New Roman"/>
                        </a:rPr>
                        <a:t>Pethesék</a:t>
                      </a:r>
                      <a:r>
                        <a:rPr lang="hu-HU" sz="1400" dirty="0" smtClean="0">
                          <a:latin typeface="Times New Roman"/>
                          <a:ea typeface="Calibri"/>
                          <a:cs typeface="Times New Roman"/>
                        </a:rPr>
                        <a:t> (2 fő) (Mezőszilas</a:t>
                      </a:r>
                      <a:r>
                        <a:rPr lang="hu-HU" sz="1400" dirty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hu-H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617" marR="1561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i="1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hu-H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617" marR="156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i="1" dirty="0">
                          <a:latin typeface="Times New Roman"/>
                          <a:ea typeface="Calibri"/>
                          <a:cs typeface="Times New Roman"/>
                        </a:rPr>
                        <a:t>324</a:t>
                      </a:r>
                      <a:endParaRPr lang="hu-H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617" marR="156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i="1" dirty="0">
                          <a:latin typeface="Times New Roman"/>
                          <a:ea typeface="Calibri"/>
                          <a:cs typeface="Times New Roman"/>
                        </a:rPr>
                        <a:t>231</a:t>
                      </a:r>
                      <a:endParaRPr lang="hu-H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617" marR="156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0" i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1,4</a:t>
                      </a:r>
                      <a:endParaRPr lang="hu-HU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617" marR="156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02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latin typeface="Times New Roman"/>
                          <a:ea typeface="Calibri"/>
                          <a:cs typeface="Times New Roman"/>
                        </a:rPr>
                        <a:t>17. Csikós Péter</a:t>
                      </a:r>
                      <a:r>
                        <a:rPr lang="hu-HU" sz="1400" dirty="0">
                          <a:latin typeface="Times New Roman"/>
                          <a:ea typeface="Calibri"/>
                          <a:cs typeface="Times New Roman"/>
                        </a:rPr>
                        <a:t> (Biatorbágy)</a:t>
                      </a:r>
                      <a:endParaRPr lang="hu-H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617" marR="1561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i="1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hu-H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617" marR="156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i="1">
                          <a:latin typeface="Times New Roman"/>
                          <a:ea typeface="Calibri"/>
                          <a:cs typeface="Times New Roman"/>
                        </a:rPr>
                        <a:t>228</a:t>
                      </a:r>
                      <a:endParaRPr lang="hu-H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617" marR="156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i="1">
                          <a:latin typeface="Times New Roman"/>
                          <a:ea typeface="Calibri"/>
                          <a:cs typeface="Times New Roman"/>
                        </a:rPr>
                        <a:t>207</a:t>
                      </a:r>
                      <a:endParaRPr lang="hu-H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617" marR="156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0" i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1,2</a:t>
                      </a:r>
                      <a:endParaRPr lang="hu-HU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617" marR="156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102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latin typeface="Times New Roman"/>
                          <a:ea typeface="Calibri"/>
                          <a:cs typeface="Times New Roman"/>
                        </a:rPr>
                        <a:t>18. Büki József</a:t>
                      </a:r>
                      <a:r>
                        <a:rPr lang="hu-HU" sz="1400" dirty="0">
                          <a:latin typeface="Times New Roman"/>
                          <a:ea typeface="Calibri"/>
                          <a:cs typeface="Times New Roman"/>
                        </a:rPr>
                        <a:t> (Sukoró)</a:t>
                      </a:r>
                      <a:endParaRPr lang="hu-H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617" marR="1561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i="1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hu-H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617" marR="156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i="1">
                          <a:latin typeface="Times New Roman"/>
                          <a:ea typeface="Calibri"/>
                          <a:cs typeface="Times New Roman"/>
                        </a:rPr>
                        <a:t>503</a:t>
                      </a:r>
                      <a:endParaRPr lang="hu-H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617" marR="156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i="1">
                          <a:latin typeface="Times New Roman"/>
                          <a:ea typeface="Calibri"/>
                          <a:cs typeface="Times New Roman"/>
                        </a:rPr>
                        <a:t>205</a:t>
                      </a:r>
                      <a:endParaRPr lang="hu-H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617" marR="156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0" i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1,2</a:t>
                      </a:r>
                      <a:endParaRPr lang="hu-HU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617" marR="156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02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latin typeface="Times New Roman"/>
                          <a:ea typeface="Calibri"/>
                          <a:cs typeface="Times New Roman"/>
                        </a:rPr>
                        <a:t>19. Csikós Péterné </a:t>
                      </a:r>
                      <a:r>
                        <a:rPr lang="hu-HU" sz="1400" dirty="0">
                          <a:latin typeface="Times New Roman"/>
                          <a:ea typeface="Calibri"/>
                          <a:cs typeface="Times New Roman"/>
                        </a:rPr>
                        <a:t>(Budapest)</a:t>
                      </a:r>
                      <a:endParaRPr lang="hu-H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617" marR="1561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i="1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hu-H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617" marR="156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i="1">
                          <a:latin typeface="Times New Roman"/>
                          <a:ea typeface="Calibri"/>
                          <a:cs typeface="Times New Roman"/>
                        </a:rPr>
                        <a:t>347</a:t>
                      </a:r>
                      <a:endParaRPr lang="hu-H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617" marR="156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i="1">
                          <a:latin typeface="Times New Roman"/>
                          <a:ea typeface="Calibri"/>
                          <a:cs typeface="Times New Roman"/>
                        </a:rPr>
                        <a:t>204</a:t>
                      </a:r>
                      <a:endParaRPr lang="hu-H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617" marR="156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0" i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1,2</a:t>
                      </a:r>
                      <a:endParaRPr lang="hu-HU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617" marR="156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02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latin typeface="Times New Roman"/>
                          <a:ea typeface="Calibri"/>
                          <a:cs typeface="Times New Roman"/>
                        </a:rPr>
                        <a:t>20. </a:t>
                      </a:r>
                      <a:r>
                        <a:rPr lang="hu-HU" sz="1400" b="1" dirty="0" err="1">
                          <a:latin typeface="Times New Roman"/>
                          <a:ea typeface="Calibri"/>
                          <a:cs typeface="Times New Roman"/>
                        </a:rPr>
                        <a:t>Vargáék</a:t>
                      </a:r>
                      <a:r>
                        <a:rPr lang="hu-HU" sz="14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hu-H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(2 fő) (Aba</a:t>
                      </a:r>
                      <a:r>
                        <a:rPr lang="hu-HU" sz="1400" dirty="0">
                          <a:latin typeface="Times New Roman"/>
                          <a:ea typeface="Times New Roman"/>
                          <a:cs typeface="Times New Roman"/>
                        </a:rPr>
                        <a:t>, Soponya)</a:t>
                      </a:r>
                      <a:endParaRPr lang="hu-H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617" marR="1561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i="1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hu-H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617" marR="156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i="1" dirty="0">
                          <a:latin typeface="Times New Roman"/>
                          <a:ea typeface="Calibri"/>
                          <a:cs typeface="Times New Roman"/>
                        </a:rPr>
                        <a:t>310</a:t>
                      </a:r>
                      <a:endParaRPr lang="hu-H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617" marR="156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i="1" dirty="0">
                          <a:latin typeface="Times New Roman"/>
                          <a:ea typeface="Calibri"/>
                          <a:cs typeface="Times New Roman"/>
                        </a:rPr>
                        <a:t>202</a:t>
                      </a:r>
                      <a:endParaRPr lang="hu-H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617" marR="156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0" i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1,2</a:t>
                      </a:r>
                      <a:endParaRPr lang="hu-HU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617" marR="156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latin typeface="Times New Roman"/>
                          <a:ea typeface="Calibri"/>
                          <a:cs typeface="Times New Roman"/>
                        </a:rPr>
                        <a:t>21. </a:t>
                      </a:r>
                      <a:r>
                        <a:rPr lang="hu-HU" sz="1400" b="1" dirty="0" err="1" smtClean="0">
                          <a:latin typeface="Times New Roman"/>
                          <a:ea typeface="Calibri"/>
                          <a:cs typeface="Times New Roman"/>
                        </a:rPr>
                        <a:t>Flierék</a:t>
                      </a:r>
                      <a:r>
                        <a:rPr lang="hu-H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hu-HU" sz="1400" dirty="0" smtClean="0">
                          <a:latin typeface="Times New Roman"/>
                          <a:ea typeface="Calibri"/>
                          <a:cs typeface="Times New Roman"/>
                        </a:rPr>
                        <a:t>(2 fő) (Orbán) (Felcsút</a:t>
                      </a:r>
                      <a:r>
                        <a:rPr lang="hu-HU" sz="1400" dirty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hu-H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617" marR="1561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 i="1" dirty="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hu-H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617" marR="156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 i="1" dirty="0">
                          <a:latin typeface="Times New Roman"/>
                          <a:ea typeface="Calibri"/>
                          <a:cs typeface="Times New Roman"/>
                        </a:rPr>
                        <a:t>299</a:t>
                      </a:r>
                      <a:endParaRPr lang="hu-H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617" marR="156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 i="1" dirty="0">
                          <a:latin typeface="Times New Roman"/>
                          <a:ea typeface="Calibri"/>
                          <a:cs typeface="Times New Roman"/>
                        </a:rPr>
                        <a:t>201</a:t>
                      </a:r>
                      <a:endParaRPr lang="hu-H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617" marR="156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0" i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1,2</a:t>
                      </a:r>
                      <a:endParaRPr lang="hu-HU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617" marR="156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02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hu-H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200 – 300 ha közötti</a:t>
                      </a:r>
                      <a:r>
                        <a:rPr lang="hu-HU" sz="140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hu-H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11 nyertes érdekeltség </a:t>
                      </a:r>
                      <a:r>
                        <a:rPr lang="hu-H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(11 család)</a:t>
                      </a:r>
                      <a:r>
                        <a:rPr lang="hu-H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hu-H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17 tagja összesen</a:t>
                      </a:r>
                      <a:endParaRPr lang="hu-HU" sz="1400" b="0" i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5193" marR="15193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i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38</a:t>
                      </a:r>
                      <a:endParaRPr lang="hu-HU" sz="1400" b="1" i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5193" marR="151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i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3.878</a:t>
                      </a:r>
                      <a:endParaRPr lang="hu-HU" sz="1400" b="1" i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5193" marR="151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i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2.634</a:t>
                      </a:r>
                      <a:endParaRPr lang="hu-HU" sz="1400" b="1" i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5193" marR="151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15,4</a:t>
                      </a:r>
                      <a:endParaRPr lang="hu-HU" sz="1400" b="1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5193" marR="151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2102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hu-HU" sz="1400" b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200 ha fölötti 21 nyertes érdekeltség </a:t>
                      </a:r>
                      <a:r>
                        <a:rPr lang="hu-HU" sz="1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(26 család)</a:t>
                      </a:r>
                      <a:r>
                        <a:rPr lang="hu-HU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51</a:t>
                      </a:r>
                      <a:r>
                        <a:rPr lang="hu-HU" sz="1400" b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tagja mindösszesen</a:t>
                      </a:r>
                      <a:endParaRPr lang="hu-HU" sz="1400" b="0" i="1" kern="1200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5193" marR="15193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i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151</a:t>
                      </a:r>
                      <a:endParaRPr lang="hu-HU" sz="1400" b="1" i="0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5193" marR="151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i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13.867</a:t>
                      </a:r>
                      <a:endParaRPr lang="hu-HU" sz="1400" b="1" i="0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5193" marR="151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i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9.954</a:t>
                      </a:r>
                      <a:endParaRPr lang="hu-HU" sz="1400" b="1" i="0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5193" marR="151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i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58,3</a:t>
                      </a:r>
                      <a:endParaRPr lang="hu-HU" sz="1400" b="1" i="1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5193" marR="151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02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hu-H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165 nyertes érdekeltség mind a </a:t>
                      </a:r>
                      <a:r>
                        <a:rPr lang="hu-H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205</a:t>
                      </a:r>
                      <a:r>
                        <a:rPr lang="hu-H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 tagja mindösszesen</a:t>
                      </a:r>
                      <a:endParaRPr lang="hu-HU" sz="1400" b="0" i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5193" marR="15193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i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392</a:t>
                      </a:r>
                      <a:endParaRPr lang="hu-HU" sz="1400" b="1" i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5193" marR="151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i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24.242</a:t>
                      </a:r>
                      <a:endParaRPr lang="hu-HU" sz="1400" b="1" i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5193" marR="151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i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17.072</a:t>
                      </a:r>
                      <a:endParaRPr lang="hu-HU" sz="1400" b="1" i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5193" marR="151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100,0</a:t>
                      </a:r>
                      <a:endParaRPr lang="hu-HU" sz="1400" b="1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5193" marR="151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476250"/>
          </a:xfrm>
        </p:spPr>
        <p:txBody>
          <a:bodyPr>
            <a:normAutofit fontScale="90000"/>
          </a:bodyPr>
          <a:lstStyle/>
          <a:p>
            <a:r>
              <a:rPr lang="hu-HU" sz="1600" i="1" dirty="0" smtClean="0"/>
              <a:t> </a:t>
            </a:r>
            <a:r>
              <a:rPr lang="hu-HU" sz="1600" b="1" dirty="0" smtClean="0">
                <a:solidFill>
                  <a:srgbClr val="006600"/>
                </a:solidFill>
              </a:rPr>
              <a:t>Földfórum – Bicske – 2016. 04. 07.</a:t>
            </a:r>
            <a:br>
              <a:rPr lang="hu-HU" sz="1600" b="1" dirty="0" smtClean="0">
                <a:solidFill>
                  <a:srgbClr val="006600"/>
                </a:solidFill>
              </a:rPr>
            </a:br>
            <a:r>
              <a:rPr lang="hu-HU" sz="1600" i="1" dirty="0" smtClean="0"/>
              <a:t> </a:t>
            </a:r>
            <a:r>
              <a:rPr lang="hu-HU" sz="1600" b="1" i="1" dirty="0" smtClean="0">
                <a:solidFill>
                  <a:srgbClr val="006600"/>
                </a:solidFill>
              </a:rPr>
              <a:t>Ángyán J.: Állami földprivatizáció – intézményesített földrablás: földárverések Fejér megyében  (2015)</a:t>
            </a:r>
            <a:endParaRPr lang="en-US" sz="1300" b="1" dirty="0" smtClean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51" name="Rectangle 6"/>
          <p:cNvSpPr>
            <a:spLocks noChangeArrowheads="1"/>
          </p:cNvSpPr>
          <p:nvPr/>
        </p:nvSpPr>
        <p:spPr bwMode="auto">
          <a:xfrm>
            <a:off x="-180975" y="-963613"/>
            <a:ext cx="9577388" cy="14398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80000"/>
              </a:lnSpc>
              <a:spcBef>
                <a:spcPct val="20000"/>
              </a:spcBef>
            </a:pPr>
            <a:endParaRPr lang="hu-HU" b="0"/>
          </a:p>
        </p:txBody>
      </p:sp>
      <p:sp>
        <p:nvSpPr>
          <p:cNvPr id="202760" name="Rectangle 8"/>
          <p:cNvSpPr>
            <a:spLocks noChangeArrowheads="1"/>
          </p:cNvSpPr>
          <p:nvPr/>
        </p:nvSpPr>
        <p:spPr bwMode="auto">
          <a:xfrm>
            <a:off x="1547664" y="1124745"/>
            <a:ext cx="676875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tabLst>
                <a:tab pos="538163" algn="l"/>
              </a:tabLst>
              <a:defRPr/>
            </a:pPr>
            <a:endParaRPr lang="en-US" dirty="0">
              <a:solidFill>
                <a:srgbClr val="EDFFE7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grpSp>
        <p:nvGrpSpPr>
          <p:cNvPr id="2" name="Csoportba foglalás 15"/>
          <p:cNvGrpSpPr>
            <a:grpSpLocks/>
          </p:cNvGrpSpPr>
          <p:nvPr/>
        </p:nvGrpSpPr>
        <p:grpSpPr bwMode="auto">
          <a:xfrm>
            <a:off x="-433388" y="6092825"/>
            <a:ext cx="9577388" cy="1368425"/>
            <a:chOff x="-433388" y="6092825"/>
            <a:chExt cx="9577388" cy="1368425"/>
          </a:xfrm>
        </p:grpSpPr>
        <p:sp>
          <p:nvSpPr>
            <p:cNvPr id="2058" name="Rectangle 12"/>
            <p:cNvSpPr>
              <a:spLocks noChangeArrowheads="1"/>
            </p:cNvSpPr>
            <p:nvPr/>
          </p:nvSpPr>
          <p:spPr bwMode="auto">
            <a:xfrm>
              <a:off x="1403648" y="6092825"/>
              <a:ext cx="7416824" cy="765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>
                <a:lnSpc>
                  <a:spcPct val="80000"/>
                </a:lnSpc>
                <a:spcBef>
                  <a:spcPct val="20000"/>
                </a:spcBef>
              </a:pPr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Prof. Dr. Ángyán József ny. egyetemi tanár, az MTA doktora</a:t>
              </a:r>
            </a:p>
            <a:p>
              <a:pPr>
                <a:lnSpc>
                  <a:spcPct val="80000"/>
                </a:lnSpc>
                <a:spcBef>
                  <a:spcPct val="20000"/>
                </a:spcBef>
              </a:pPr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Szent István Egyetem, Környezet- és Tájgazdálkodási Intézet, </a:t>
              </a:r>
            </a:p>
            <a:p>
              <a:pPr>
                <a:lnSpc>
                  <a:spcPct val="80000"/>
                </a:lnSpc>
                <a:spcBef>
                  <a:spcPct val="20000"/>
                </a:spcBef>
              </a:pPr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2103 Gödöllő, Páter K. u. 1., E-mail: </a:t>
              </a:r>
              <a:r>
                <a:rPr lang="hu-HU" sz="1200" dirty="0" smtClean="0">
                  <a:latin typeface="Arial" pitchFamily="34" charset="0"/>
                  <a:cs typeface="Arial" pitchFamily="34" charset="0"/>
                  <a:hlinkClick r:id="rId3"/>
                </a:rPr>
                <a:t>drangyanj@gmail.com</a:t>
              </a:r>
              <a:endParaRPr lang="en-US" sz="1200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059" name="Picture 13" descr="SZIE_KTI_log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95536" y="6103938"/>
              <a:ext cx="792088" cy="754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60" name="Rectangle 14"/>
            <p:cNvSpPr>
              <a:spLocks noChangeArrowheads="1"/>
            </p:cNvSpPr>
            <p:nvPr/>
          </p:nvSpPr>
          <p:spPr bwMode="auto">
            <a:xfrm>
              <a:off x="-433388" y="6092825"/>
              <a:ext cx="9577388" cy="13684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</a:pPr>
              <a:endParaRPr lang="hu-HU" b="0"/>
            </a:p>
          </p:txBody>
        </p:sp>
      </p:grpSp>
      <p:sp>
        <p:nvSpPr>
          <p:cNvPr id="19" name="Téglalap 18"/>
          <p:cNvSpPr/>
          <p:nvPr/>
        </p:nvSpPr>
        <p:spPr>
          <a:xfrm>
            <a:off x="611560" y="908720"/>
            <a:ext cx="78488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6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A legnagyobb </a:t>
            </a:r>
            <a:r>
              <a:rPr lang="hu-HU" sz="16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7 </a:t>
            </a:r>
            <a:r>
              <a:rPr lang="hu-HU" sz="16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érdekeltség </a:t>
            </a:r>
            <a:r>
              <a:rPr lang="hu-HU" sz="16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agrár- és vidékfejlesztési </a:t>
            </a:r>
            <a:r>
              <a:rPr lang="hu-HU" sz="16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támogatás</a:t>
            </a:r>
            <a:r>
              <a:rPr lang="hu-HU" sz="16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ainak </a:t>
            </a:r>
            <a:r>
              <a:rPr lang="hu-HU" sz="16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növekedése</a:t>
            </a:r>
            <a:r>
              <a:rPr lang="hu-HU" sz="16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a </a:t>
            </a:r>
            <a:r>
              <a:rPr lang="hu-HU" sz="16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2011-2014-es</a:t>
            </a:r>
            <a:r>
              <a:rPr lang="hu-HU" sz="16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16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időszakban</a:t>
            </a:r>
          </a:p>
        </p:txBody>
      </p:sp>
      <p:graphicFrame>
        <p:nvGraphicFramePr>
          <p:cNvPr id="11" name="Táblázat 10"/>
          <p:cNvGraphicFramePr>
            <a:graphicFrameLocks noGrp="1"/>
          </p:cNvGraphicFramePr>
          <p:nvPr/>
        </p:nvGraphicFramePr>
        <p:xfrm>
          <a:off x="179510" y="2061024"/>
          <a:ext cx="8712969" cy="2381386"/>
        </p:xfrm>
        <a:graphic>
          <a:graphicData uri="http://schemas.openxmlformats.org/drawingml/2006/table">
            <a:tbl>
              <a:tblPr/>
              <a:tblGrid>
                <a:gridCol w="5328594"/>
                <a:gridCol w="1008112"/>
                <a:gridCol w="1008112"/>
                <a:gridCol w="1368151"/>
              </a:tblGrid>
              <a:tr h="443103">
                <a:tc rowSpan="2">
                  <a:txBody>
                    <a:bodyPr/>
                    <a:lstStyle/>
                    <a:p>
                      <a:pPr marL="0" indent="8255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kern="1200" dirty="0">
                          <a:solidFill>
                            <a:srgbClr val="0066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Agrárérdekeltség (cégháló) /személy (tulajdonos</a:t>
                      </a:r>
                      <a:r>
                        <a:rPr lang="hu-HU" sz="1400" b="1" kern="1200" dirty="0" smtClean="0">
                          <a:solidFill>
                            <a:srgbClr val="0066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)</a:t>
                      </a:r>
                      <a:endParaRPr lang="hu-HU" sz="1400" b="1" kern="1200" dirty="0">
                        <a:solidFill>
                          <a:srgbClr val="0066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703" marR="637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indent="269875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kern="1200" dirty="0">
                          <a:solidFill>
                            <a:srgbClr val="0066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Agrártámogatások (millió Ft.) </a:t>
                      </a:r>
                    </a:p>
                  </a:txBody>
                  <a:tcPr marL="63703" marR="637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 sz="1400" dirty="0"/>
                    </a:p>
                  </a:txBody>
                  <a:tcPr marL="63703" marR="637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indent="269875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kern="1200" dirty="0" smtClean="0">
                          <a:solidFill>
                            <a:srgbClr val="0066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Növekedés</a:t>
                      </a:r>
                    </a:p>
                    <a:p>
                      <a:pPr marL="0" indent="269875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kern="1200" dirty="0" smtClean="0">
                          <a:solidFill>
                            <a:srgbClr val="0066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2014/2011</a:t>
                      </a:r>
                    </a:p>
                    <a:p>
                      <a:pPr marL="0" indent="269875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kern="1200" dirty="0" smtClean="0">
                          <a:solidFill>
                            <a:srgbClr val="0066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(%)</a:t>
                      </a:r>
                      <a:endParaRPr lang="hu-HU" sz="1400" b="1" kern="1200" dirty="0">
                        <a:solidFill>
                          <a:srgbClr val="0066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703" marR="637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403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269875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kern="1200" dirty="0" smtClean="0">
                          <a:solidFill>
                            <a:srgbClr val="0066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2011</a:t>
                      </a:r>
                      <a:endParaRPr lang="hu-HU" sz="1400" b="1" kern="1200" dirty="0">
                        <a:solidFill>
                          <a:srgbClr val="0066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703" marR="637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69875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kern="1200" dirty="0" smtClean="0">
                          <a:solidFill>
                            <a:srgbClr val="0066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2014</a:t>
                      </a:r>
                      <a:endParaRPr lang="hu-HU" sz="1400" b="1" kern="1200" dirty="0">
                        <a:solidFill>
                          <a:srgbClr val="0066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703" marR="637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211700">
                <a:tc>
                  <a:txBody>
                    <a:bodyPr/>
                    <a:lstStyle/>
                    <a:p>
                      <a:pPr marL="0" indent="8255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i="1" kern="1200" dirty="0" smtClean="0">
                          <a:solidFill>
                            <a:srgbClr val="0066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 </a:t>
                      </a:r>
                      <a:r>
                        <a:rPr lang="hu-HU" sz="1400" b="1" i="1" kern="1200" dirty="0">
                          <a:solidFill>
                            <a:srgbClr val="0066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Nyerges Zsolt </a:t>
                      </a:r>
                      <a:r>
                        <a:rPr lang="hu-HU" sz="1400" b="1" i="1" kern="1200" dirty="0" err="1" smtClean="0">
                          <a:solidFill>
                            <a:srgbClr val="0066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-Simicska</a:t>
                      </a:r>
                      <a:r>
                        <a:rPr lang="hu-HU" sz="1400" b="1" i="1" kern="1200" dirty="0" smtClean="0">
                          <a:solidFill>
                            <a:srgbClr val="0066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hu-HU" sz="1400" b="1" i="1" kern="1200" dirty="0">
                          <a:solidFill>
                            <a:srgbClr val="0066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Lajos  </a:t>
                      </a:r>
                      <a:r>
                        <a:rPr lang="hu-HU" sz="1400" b="0" i="1" kern="1200" dirty="0">
                          <a:solidFill>
                            <a:srgbClr val="0066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(Mezort-csoport)</a:t>
                      </a:r>
                    </a:p>
                  </a:txBody>
                  <a:tcPr marL="63703" marR="637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69875" algn="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0" kern="1200" dirty="0">
                          <a:solidFill>
                            <a:srgbClr val="0066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3.739</a:t>
                      </a:r>
                    </a:p>
                  </a:txBody>
                  <a:tcPr marL="63703" marR="637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69875" algn="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0" kern="1200" dirty="0">
                          <a:solidFill>
                            <a:srgbClr val="0066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5.949</a:t>
                      </a:r>
                    </a:p>
                  </a:txBody>
                  <a:tcPr marL="63703" marR="637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69875" algn="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0" kern="1200" dirty="0">
                          <a:solidFill>
                            <a:srgbClr val="0066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59,1</a:t>
                      </a:r>
                    </a:p>
                  </a:txBody>
                  <a:tcPr marL="63703" marR="637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700">
                <a:tc>
                  <a:txBody>
                    <a:bodyPr/>
                    <a:lstStyle/>
                    <a:p>
                      <a:pPr marL="0" indent="8255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i="1" kern="1200" dirty="0" smtClean="0">
                          <a:solidFill>
                            <a:srgbClr val="0066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2. </a:t>
                      </a:r>
                      <a:r>
                        <a:rPr lang="hu-HU" sz="1400" b="1" i="1" kern="1200" dirty="0">
                          <a:solidFill>
                            <a:srgbClr val="0066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Csányi Sándor (</a:t>
                      </a:r>
                      <a:r>
                        <a:rPr lang="hu-HU" sz="1400" b="0" i="1" kern="1200" dirty="0">
                          <a:solidFill>
                            <a:srgbClr val="0066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Bonafarm-csoport)</a:t>
                      </a:r>
                    </a:p>
                  </a:txBody>
                  <a:tcPr marL="63703" marR="637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69875" algn="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0" kern="1200" dirty="0">
                          <a:solidFill>
                            <a:srgbClr val="0066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3.969</a:t>
                      </a:r>
                    </a:p>
                  </a:txBody>
                  <a:tcPr marL="63703" marR="637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69875" algn="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0" kern="1200" dirty="0">
                          <a:solidFill>
                            <a:srgbClr val="0066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5.944</a:t>
                      </a:r>
                    </a:p>
                  </a:txBody>
                  <a:tcPr marL="63703" marR="637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69875" algn="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0" kern="1200" dirty="0">
                          <a:solidFill>
                            <a:srgbClr val="0066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49,8</a:t>
                      </a:r>
                    </a:p>
                  </a:txBody>
                  <a:tcPr marL="63703" marR="637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700">
                <a:tc>
                  <a:txBody>
                    <a:bodyPr/>
                    <a:lstStyle/>
                    <a:p>
                      <a:pPr marL="0" indent="8255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i="1" kern="1200" dirty="0">
                          <a:solidFill>
                            <a:srgbClr val="0066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3. Leisztinger Tamás (</a:t>
                      </a:r>
                      <a:r>
                        <a:rPr lang="hu-HU" sz="1400" b="0" i="1" kern="1200" dirty="0">
                          <a:solidFill>
                            <a:srgbClr val="0066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Forrás-csoport)</a:t>
                      </a:r>
                    </a:p>
                  </a:txBody>
                  <a:tcPr marL="63703" marR="637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69875" algn="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0" kern="1200" dirty="0">
                          <a:solidFill>
                            <a:srgbClr val="0066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2.676</a:t>
                      </a:r>
                    </a:p>
                  </a:txBody>
                  <a:tcPr marL="63703" marR="637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69875" algn="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0" kern="1200" dirty="0">
                          <a:solidFill>
                            <a:srgbClr val="0066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3.787</a:t>
                      </a:r>
                    </a:p>
                  </a:txBody>
                  <a:tcPr marL="63703" marR="637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69875" algn="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74015" algn="l"/>
                        </a:tabLst>
                      </a:pPr>
                      <a:r>
                        <a:rPr lang="hu-HU" sz="1400" b="0" kern="1200" dirty="0">
                          <a:solidFill>
                            <a:srgbClr val="0066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41,5</a:t>
                      </a:r>
                    </a:p>
                  </a:txBody>
                  <a:tcPr marL="63703" marR="637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700">
                <a:tc>
                  <a:txBody>
                    <a:bodyPr/>
                    <a:lstStyle/>
                    <a:p>
                      <a:pPr marL="0" indent="8255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i="1" kern="1200" dirty="0" smtClean="0">
                          <a:solidFill>
                            <a:srgbClr val="0066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4. </a:t>
                      </a:r>
                      <a:r>
                        <a:rPr lang="hu-HU" sz="1400" b="1" i="1" kern="1200" dirty="0">
                          <a:solidFill>
                            <a:srgbClr val="0066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Kárpáti </a:t>
                      </a:r>
                      <a:r>
                        <a:rPr lang="hu-HU" sz="1400" b="1" i="1" kern="1200" dirty="0" smtClean="0">
                          <a:solidFill>
                            <a:srgbClr val="0066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L.-Harsányi </a:t>
                      </a:r>
                      <a:r>
                        <a:rPr lang="hu-HU" sz="1400" b="1" i="1" kern="1200" dirty="0" err="1" smtClean="0">
                          <a:solidFill>
                            <a:srgbClr val="0066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Zs.-Délity</a:t>
                      </a:r>
                      <a:r>
                        <a:rPr lang="hu-HU" sz="1400" b="1" i="1" kern="1200" dirty="0" smtClean="0">
                          <a:solidFill>
                            <a:srgbClr val="0066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J.</a:t>
                      </a:r>
                      <a:r>
                        <a:rPr lang="hu-HU" sz="1400" b="0" i="1" kern="1200" dirty="0" smtClean="0">
                          <a:solidFill>
                            <a:srgbClr val="0066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(</a:t>
                      </a:r>
                      <a:r>
                        <a:rPr lang="hu-HU" sz="1400" b="0" i="1" kern="1200" dirty="0" err="1" smtClean="0">
                          <a:solidFill>
                            <a:srgbClr val="0066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KHD-csoport</a:t>
                      </a:r>
                      <a:r>
                        <a:rPr lang="hu-HU" sz="1400" b="0" i="1" kern="1200" dirty="0" smtClean="0">
                          <a:solidFill>
                            <a:srgbClr val="0066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,</a:t>
                      </a:r>
                      <a:r>
                        <a:rPr lang="hu-HU" sz="1400" b="0" i="1" kern="1200" baseline="0" dirty="0" smtClean="0">
                          <a:solidFill>
                            <a:srgbClr val="0066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hu-HU" sz="1400" b="0" i="1" kern="1200" baseline="0" dirty="0" err="1" smtClean="0">
                          <a:solidFill>
                            <a:srgbClr val="0066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Hód-Mg</a:t>
                      </a:r>
                      <a:r>
                        <a:rPr lang="hu-HU" sz="1400" b="0" i="1" kern="1200" baseline="0" dirty="0" smtClean="0">
                          <a:solidFill>
                            <a:srgbClr val="0066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. Zrt.)</a:t>
                      </a:r>
                      <a:r>
                        <a:rPr lang="hu-HU" sz="1400" b="0" i="1" kern="1200" dirty="0" smtClean="0">
                          <a:solidFill>
                            <a:srgbClr val="0066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endParaRPr lang="hu-HU" sz="1400" b="0" i="1" kern="1200" dirty="0">
                        <a:solidFill>
                          <a:srgbClr val="0066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703" marR="637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69875" algn="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0" kern="1200" dirty="0" smtClean="0">
                          <a:solidFill>
                            <a:srgbClr val="0066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1.343</a:t>
                      </a:r>
                      <a:endParaRPr lang="hu-HU" sz="1400" b="0" kern="1200" dirty="0">
                        <a:solidFill>
                          <a:srgbClr val="0066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703" marR="637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69875" algn="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0" kern="1200" dirty="0">
                          <a:solidFill>
                            <a:srgbClr val="0066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2.505</a:t>
                      </a:r>
                    </a:p>
                  </a:txBody>
                  <a:tcPr marL="63703" marR="637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69875" algn="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0" kern="1200" dirty="0" smtClean="0">
                          <a:solidFill>
                            <a:srgbClr val="0066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86,5</a:t>
                      </a:r>
                      <a:endParaRPr lang="hu-HU" sz="1400" b="0" kern="1200" dirty="0">
                        <a:solidFill>
                          <a:srgbClr val="0066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703" marR="637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700">
                <a:tc>
                  <a:txBody>
                    <a:bodyPr/>
                    <a:lstStyle/>
                    <a:p>
                      <a:pPr marL="0" indent="8255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i="1" kern="1200" dirty="0" smtClean="0">
                          <a:solidFill>
                            <a:srgbClr val="0066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5. </a:t>
                      </a:r>
                      <a:r>
                        <a:rPr lang="hu-HU" sz="1400" b="1" i="1" kern="1200" dirty="0">
                          <a:solidFill>
                            <a:srgbClr val="0066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Bódi László </a:t>
                      </a:r>
                      <a:r>
                        <a:rPr lang="hu-HU" sz="1400" b="0" i="1" kern="1200" dirty="0">
                          <a:solidFill>
                            <a:srgbClr val="0066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(Tedej-csoport)</a:t>
                      </a:r>
                    </a:p>
                  </a:txBody>
                  <a:tcPr marL="63703" marR="637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69875" algn="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0" kern="1200" dirty="0" smtClean="0">
                          <a:solidFill>
                            <a:srgbClr val="0066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1.568</a:t>
                      </a:r>
                      <a:endParaRPr lang="hu-HU" sz="1400" b="0" kern="1200" dirty="0">
                        <a:solidFill>
                          <a:srgbClr val="0066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703" marR="637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69875" algn="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0" kern="1200" dirty="0">
                          <a:solidFill>
                            <a:srgbClr val="0066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2.163</a:t>
                      </a:r>
                    </a:p>
                  </a:txBody>
                  <a:tcPr marL="63703" marR="637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69875" algn="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74015" algn="l"/>
                        </a:tabLst>
                      </a:pPr>
                      <a:r>
                        <a:rPr lang="hu-HU" sz="1400" b="0" kern="1200" dirty="0" smtClean="0">
                          <a:solidFill>
                            <a:srgbClr val="0066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37,9</a:t>
                      </a:r>
                      <a:endParaRPr lang="hu-HU" sz="1400" b="0" kern="1200" dirty="0">
                        <a:solidFill>
                          <a:srgbClr val="0066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703" marR="637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700">
                <a:tc>
                  <a:txBody>
                    <a:bodyPr/>
                    <a:lstStyle/>
                    <a:p>
                      <a:pPr marL="0" indent="8255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i="1" kern="1200" dirty="0" smtClean="0">
                          <a:solidFill>
                            <a:srgbClr val="0066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6. </a:t>
                      </a:r>
                      <a:r>
                        <a:rPr lang="hu-HU" sz="1400" b="1" i="1" kern="1200" dirty="0">
                          <a:solidFill>
                            <a:srgbClr val="0066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Dorogi Árpád-Helmut Gsuk-Zászlós Tibor </a:t>
                      </a:r>
                      <a:r>
                        <a:rPr lang="hu-HU" sz="1400" b="0" i="1" kern="1200" dirty="0">
                          <a:solidFill>
                            <a:srgbClr val="0066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(GSD-csoport)</a:t>
                      </a:r>
                    </a:p>
                  </a:txBody>
                  <a:tcPr marL="63703" marR="637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69875" algn="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0" kern="1200" dirty="0">
                          <a:solidFill>
                            <a:srgbClr val="0066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1.150</a:t>
                      </a:r>
                    </a:p>
                  </a:txBody>
                  <a:tcPr marL="63703" marR="637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69875" algn="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0" kern="1200" dirty="0">
                          <a:solidFill>
                            <a:srgbClr val="0066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1.783</a:t>
                      </a:r>
                    </a:p>
                  </a:txBody>
                  <a:tcPr marL="63703" marR="637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69875" algn="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74015" algn="l"/>
                        </a:tabLst>
                      </a:pPr>
                      <a:r>
                        <a:rPr lang="hu-HU" sz="1400" b="0" kern="1200" dirty="0">
                          <a:solidFill>
                            <a:srgbClr val="0066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55,0</a:t>
                      </a:r>
                    </a:p>
                  </a:txBody>
                  <a:tcPr marL="63703" marR="637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700">
                <a:tc>
                  <a:txBody>
                    <a:bodyPr/>
                    <a:lstStyle/>
                    <a:p>
                      <a:pPr marL="0" indent="8255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i="1" kern="1200" dirty="0" smtClean="0">
                          <a:solidFill>
                            <a:srgbClr val="0066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7. </a:t>
                      </a:r>
                      <a:r>
                        <a:rPr lang="hu-HU" sz="1400" b="1" i="1" kern="1200" dirty="0">
                          <a:solidFill>
                            <a:srgbClr val="0066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Mádl István (</a:t>
                      </a:r>
                      <a:r>
                        <a:rPr lang="hu-HU" sz="1400" b="0" i="1" kern="1200" dirty="0">
                          <a:solidFill>
                            <a:srgbClr val="0066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Agroprodukt-csoport)</a:t>
                      </a:r>
                    </a:p>
                  </a:txBody>
                  <a:tcPr marL="63703" marR="637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69875" algn="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0" kern="1200" dirty="0" smtClean="0">
                          <a:solidFill>
                            <a:srgbClr val="0066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1.379</a:t>
                      </a:r>
                      <a:endParaRPr lang="hu-HU" sz="1400" b="0" kern="1200" dirty="0">
                        <a:solidFill>
                          <a:srgbClr val="0066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703" marR="637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69875" algn="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0" kern="1200" dirty="0">
                          <a:solidFill>
                            <a:srgbClr val="0066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1.679</a:t>
                      </a:r>
                    </a:p>
                  </a:txBody>
                  <a:tcPr marL="63703" marR="637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69875" algn="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74015" algn="l"/>
                        </a:tabLst>
                      </a:pPr>
                      <a:r>
                        <a:rPr lang="hu-HU" sz="1400" b="0" kern="1200" dirty="0" smtClean="0">
                          <a:solidFill>
                            <a:srgbClr val="0066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21,8</a:t>
                      </a:r>
                      <a:endParaRPr lang="hu-HU" sz="1400" b="0" kern="1200" dirty="0">
                        <a:solidFill>
                          <a:srgbClr val="0066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703" marR="637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700">
                <a:tc>
                  <a:txBody>
                    <a:bodyPr/>
                    <a:lstStyle/>
                    <a:p>
                      <a:pPr marL="0" indent="269875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i="1" kern="1200" dirty="0">
                          <a:solidFill>
                            <a:srgbClr val="0066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Összesen</a:t>
                      </a:r>
                    </a:p>
                  </a:txBody>
                  <a:tcPr marL="63703" marR="637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69875" algn="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kern="1200" dirty="0" smtClean="0">
                          <a:solidFill>
                            <a:srgbClr val="0066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15.824</a:t>
                      </a:r>
                      <a:endParaRPr lang="hu-HU" sz="1400" b="1" kern="1200" dirty="0">
                        <a:solidFill>
                          <a:srgbClr val="0066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703" marR="637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69875" algn="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kern="1200" dirty="0">
                          <a:solidFill>
                            <a:srgbClr val="0066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23.810</a:t>
                      </a:r>
                    </a:p>
                  </a:txBody>
                  <a:tcPr marL="63703" marR="637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69875" algn="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kern="1200" dirty="0" smtClean="0">
                          <a:solidFill>
                            <a:srgbClr val="0066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50,5</a:t>
                      </a:r>
                      <a:endParaRPr lang="hu-HU" sz="1400" b="1" kern="1200" dirty="0">
                        <a:solidFill>
                          <a:srgbClr val="0066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703" marR="637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476250"/>
          </a:xfrm>
        </p:spPr>
        <p:txBody>
          <a:bodyPr>
            <a:noAutofit/>
          </a:bodyPr>
          <a:lstStyle/>
          <a:p>
            <a:r>
              <a:rPr lang="hu-HU" sz="1400" b="1" dirty="0" smtClean="0">
                <a:solidFill>
                  <a:srgbClr val="006600"/>
                </a:solidFill>
              </a:rPr>
              <a:t>Földfórum – Bicske – 2016. 04. 07.</a:t>
            </a:r>
            <a:br>
              <a:rPr lang="hu-HU" sz="1400" b="1" dirty="0" smtClean="0">
                <a:solidFill>
                  <a:srgbClr val="006600"/>
                </a:solidFill>
              </a:rPr>
            </a:br>
            <a:r>
              <a:rPr lang="hu-HU" sz="1400" i="1" dirty="0" smtClean="0"/>
              <a:t> </a:t>
            </a:r>
            <a:r>
              <a:rPr lang="hu-HU" sz="1400" b="1" i="1" dirty="0" smtClean="0">
                <a:solidFill>
                  <a:srgbClr val="006600"/>
                </a:solidFill>
              </a:rPr>
              <a:t>Ángyán J.: Állami földprivatizáció – intézményesített földrablás: földárverések Fejér megyében  (2015)</a:t>
            </a:r>
            <a:endParaRPr lang="en-US" sz="1400" b="1" dirty="0" smtClean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51" name="Rectangle 6"/>
          <p:cNvSpPr>
            <a:spLocks noChangeArrowheads="1"/>
          </p:cNvSpPr>
          <p:nvPr/>
        </p:nvSpPr>
        <p:spPr bwMode="auto">
          <a:xfrm>
            <a:off x="-180975" y="-963613"/>
            <a:ext cx="9577388" cy="14398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80000"/>
              </a:lnSpc>
              <a:spcBef>
                <a:spcPct val="20000"/>
              </a:spcBef>
            </a:pPr>
            <a:endParaRPr lang="hu-HU" b="0"/>
          </a:p>
        </p:txBody>
      </p:sp>
      <p:grpSp>
        <p:nvGrpSpPr>
          <p:cNvPr id="2" name="Csoportba foglalás 15"/>
          <p:cNvGrpSpPr>
            <a:grpSpLocks/>
          </p:cNvGrpSpPr>
          <p:nvPr/>
        </p:nvGrpSpPr>
        <p:grpSpPr bwMode="auto">
          <a:xfrm>
            <a:off x="-433388" y="6092825"/>
            <a:ext cx="9577388" cy="1368425"/>
            <a:chOff x="-433388" y="6092825"/>
            <a:chExt cx="9577388" cy="1368425"/>
          </a:xfrm>
        </p:grpSpPr>
        <p:sp>
          <p:nvSpPr>
            <p:cNvPr id="2058" name="Rectangle 12"/>
            <p:cNvSpPr>
              <a:spLocks noChangeArrowheads="1"/>
            </p:cNvSpPr>
            <p:nvPr/>
          </p:nvSpPr>
          <p:spPr bwMode="auto">
            <a:xfrm>
              <a:off x="1403648" y="6092825"/>
              <a:ext cx="7416824" cy="765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>
                <a:lnSpc>
                  <a:spcPct val="80000"/>
                </a:lnSpc>
                <a:spcBef>
                  <a:spcPct val="20000"/>
                </a:spcBef>
              </a:pPr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Prof. Dr. Ángyán József ny. egyetemi tanár, az MTA doktora</a:t>
              </a:r>
            </a:p>
            <a:p>
              <a:pPr>
                <a:lnSpc>
                  <a:spcPct val="80000"/>
                </a:lnSpc>
                <a:spcBef>
                  <a:spcPct val="20000"/>
                </a:spcBef>
              </a:pPr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Szent István Egyetem, Környezet- és Tájgazdálkodási Intézet, </a:t>
              </a:r>
            </a:p>
            <a:p>
              <a:pPr>
                <a:lnSpc>
                  <a:spcPct val="80000"/>
                </a:lnSpc>
                <a:spcBef>
                  <a:spcPct val="20000"/>
                </a:spcBef>
              </a:pPr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2103 Gödöllő, Páter K. u. 1., E-mail: </a:t>
              </a:r>
              <a:r>
                <a:rPr lang="hu-HU" sz="1200" dirty="0" smtClean="0">
                  <a:latin typeface="Arial" pitchFamily="34" charset="0"/>
                  <a:cs typeface="Arial" pitchFamily="34" charset="0"/>
                  <a:hlinkClick r:id="rId2"/>
                </a:rPr>
                <a:t>drangyanj@gmail.com</a:t>
              </a:r>
              <a:endParaRPr lang="en-US" sz="1200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059" name="Picture 13" descr="SZIE_KTI_logo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5536" y="6103938"/>
              <a:ext cx="792088" cy="754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60" name="Rectangle 14"/>
            <p:cNvSpPr>
              <a:spLocks noChangeArrowheads="1"/>
            </p:cNvSpPr>
            <p:nvPr/>
          </p:nvSpPr>
          <p:spPr bwMode="auto">
            <a:xfrm>
              <a:off x="-433388" y="6092825"/>
              <a:ext cx="9577388" cy="13684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</a:pPr>
              <a:endParaRPr lang="hu-HU" b="0"/>
            </a:p>
          </p:txBody>
        </p:sp>
      </p:grpSp>
      <p:pic>
        <p:nvPicPr>
          <p:cNvPr id="14" name="Picture 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1349829"/>
            <a:ext cx="7143801" cy="45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Szövegdoboz 14"/>
          <p:cNvSpPr txBox="1"/>
          <p:nvPr/>
        </p:nvSpPr>
        <p:spPr>
          <a:xfrm>
            <a:off x="0" y="714356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A  Fejér megyei földárverések </a:t>
            </a:r>
            <a:r>
              <a:rPr lang="hu-HU" sz="1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legnagyobb nyertesei </a:t>
            </a:r>
            <a:r>
              <a:rPr lang="hu-HU" sz="1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és elnyert területeik aránya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476250"/>
          </a:xfrm>
        </p:spPr>
        <p:txBody>
          <a:bodyPr>
            <a:noAutofit/>
          </a:bodyPr>
          <a:lstStyle/>
          <a:p>
            <a:r>
              <a:rPr lang="hu-HU" sz="1400" b="1" dirty="0" smtClean="0">
                <a:solidFill>
                  <a:srgbClr val="006600"/>
                </a:solidFill>
              </a:rPr>
              <a:t>Földfórum – Bicske – 2016. 04. 07.</a:t>
            </a:r>
            <a:br>
              <a:rPr lang="hu-HU" sz="1400" b="1" dirty="0" smtClean="0">
                <a:solidFill>
                  <a:srgbClr val="006600"/>
                </a:solidFill>
              </a:rPr>
            </a:br>
            <a:r>
              <a:rPr lang="hu-HU" sz="1400" i="1" dirty="0" smtClean="0"/>
              <a:t> </a:t>
            </a:r>
            <a:r>
              <a:rPr lang="hu-HU" sz="1400" b="1" i="1" dirty="0" smtClean="0">
                <a:solidFill>
                  <a:srgbClr val="006600"/>
                </a:solidFill>
              </a:rPr>
              <a:t>Ángyán J.: Állami földprivatizáció – intézményesített földrablás: földárverések Fejér megyében  (2015)</a:t>
            </a:r>
            <a:endParaRPr lang="en-US" sz="1400" b="1" dirty="0" smtClean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51" name="Rectangle 6"/>
          <p:cNvSpPr>
            <a:spLocks noChangeArrowheads="1"/>
          </p:cNvSpPr>
          <p:nvPr/>
        </p:nvSpPr>
        <p:spPr bwMode="auto">
          <a:xfrm>
            <a:off x="-180975" y="-963613"/>
            <a:ext cx="9577388" cy="14398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80000"/>
              </a:lnSpc>
              <a:spcBef>
                <a:spcPct val="20000"/>
              </a:spcBef>
            </a:pPr>
            <a:endParaRPr lang="hu-HU" b="0"/>
          </a:p>
        </p:txBody>
      </p:sp>
      <p:sp>
        <p:nvSpPr>
          <p:cNvPr id="202760" name="Rectangle 8"/>
          <p:cNvSpPr>
            <a:spLocks noChangeArrowheads="1"/>
          </p:cNvSpPr>
          <p:nvPr/>
        </p:nvSpPr>
        <p:spPr bwMode="auto">
          <a:xfrm>
            <a:off x="1476375" y="5157788"/>
            <a:ext cx="3879850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tabLst>
                <a:tab pos="538163" algn="l"/>
              </a:tabLst>
              <a:defRPr/>
            </a:pPr>
            <a:endParaRPr lang="en-US" dirty="0">
              <a:solidFill>
                <a:srgbClr val="EDFFE7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grpSp>
        <p:nvGrpSpPr>
          <p:cNvPr id="2" name="Csoportba foglalás 15"/>
          <p:cNvGrpSpPr>
            <a:grpSpLocks/>
          </p:cNvGrpSpPr>
          <p:nvPr/>
        </p:nvGrpSpPr>
        <p:grpSpPr bwMode="auto">
          <a:xfrm>
            <a:off x="-433388" y="6092825"/>
            <a:ext cx="9577388" cy="1368425"/>
            <a:chOff x="-433388" y="6092825"/>
            <a:chExt cx="9577388" cy="1368425"/>
          </a:xfrm>
        </p:grpSpPr>
        <p:sp>
          <p:nvSpPr>
            <p:cNvPr id="2058" name="Rectangle 12"/>
            <p:cNvSpPr>
              <a:spLocks noChangeArrowheads="1"/>
            </p:cNvSpPr>
            <p:nvPr/>
          </p:nvSpPr>
          <p:spPr bwMode="auto">
            <a:xfrm>
              <a:off x="1403648" y="6092825"/>
              <a:ext cx="7416824" cy="765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>
                <a:lnSpc>
                  <a:spcPct val="80000"/>
                </a:lnSpc>
                <a:spcBef>
                  <a:spcPct val="20000"/>
                </a:spcBef>
              </a:pPr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Prof. Dr. Ángyán József ny. egyetemi tanár, az MTA doktora</a:t>
              </a:r>
            </a:p>
            <a:p>
              <a:pPr>
                <a:lnSpc>
                  <a:spcPct val="80000"/>
                </a:lnSpc>
                <a:spcBef>
                  <a:spcPct val="20000"/>
                </a:spcBef>
              </a:pPr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Szent István Egyetem, Környezet- és Tájgazdálkodási Intézet, </a:t>
              </a:r>
            </a:p>
            <a:p>
              <a:pPr>
                <a:lnSpc>
                  <a:spcPct val="80000"/>
                </a:lnSpc>
                <a:spcBef>
                  <a:spcPct val="20000"/>
                </a:spcBef>
              </a:pPr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2103 Gödöllő, Páter K. u. 1., E-mail: </a:t>
              </a:r>
              <a:r>
                <a:rPr lang="hu-HU" sz="1200" dirty="0" smtClean="0">
                  <a:latin typeface="Arial" pitchFamily="34" charset="0"/>
                  <a:cs typeface="Arial" pitchFamily="34" charset="0"/>
                  <a:hlinkClick r:id="rId2"/>
                </a:rPr>
                <a:t>drangyanj@gmail.com</a:t>
              </a:r>
              <a:endParaRPr lang="en-US" sz="1200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059" name="Picture 13" descr="SZIE_KTI_logo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5536" y="6103938"/>
              <a:ext cx="792088" cy="754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60" name="Rectangle 14"/>
            <p:cNvSpPr>
              <a:spLocks noChangeArrowheads="1"/>
            </p:cNvSpPr>
            <p:nvPr/>
          </p:nvSpPr>
          <p:spPr bwMode="auto">
            <a:xfrm>
              <a:off x="-433388" y="6092825"/>
              <a:ext cx="9577388" cy="13684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</a:pPr>
              <a:endParaRPr lang="hu-HU" b="0"/>
            </a:p>
          </p:txBody>
        </p:sp>
      </p:grpSp>
      <p:sp>
        <p:nvSpPr>
          <p:cNvPr id="10" name="Rectangle 31"/>
          <p:cNvSpPr>
            <a:spLocks noChangeArrowheads="1"/>
          </p:cNvSpPr>
          <p:nvPr/>
        </p:nvSpPr>
        <p:spPr bwMode="auto">
          <a:xfrm>
            <a:off x="323528" y="857232"/>
            <a:ext cx="8820472" cy="5093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908050" lvl="1" indent="-450850">
              <a:spcBef>
                <a:spcPts val="600"/>
              </a:spcBef>
              <a:buFont typeface="Wingdings" pitchFamily="2" charset="2"/>
              <a:buChar char="ü"/>
              <a:defRPr/>
            </a:pPr>
            <a:r>
              <a:rPr lang="hu-HU" sz="1600" b="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Nemzetek</a:t>
            </a:r>
            <a:r>
              <a:rPr lang="hu-HU" sz="1600" b="0" dirty="0">
                <a:solidFill>
                  <a:srgbClr val="0066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, helyi közösségek modern kori biztonsága   város-vidék kapcsolatok </a:t>
            </a:r>
          </a:p>
          <a:p>
            <a:pPr marL="895350" lvl="1" indent="-438150">
              <a:spcBef>
                <a:spcPts val="600"/>
              </a:spcBef>
              <a:buFont typeface="Wingdings" pitchFamily="2" charset="2"/>
              <a:buChar char="ü"/>
              <a:tabLst>
                <a:tab pos="538163" algn="l"/>
              </a:tabLst>
              <a:defRPr/>
            </a:pPr>
            <a:r>
              <a:rPr lang="hu-HU" sz="1600" b="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Természeti </a:t>
            </a:r>
            <a:r>
              <a:rPr lang="hu-HU" sz="1600" b="0" dirty="0">
                <a:solidFill>
                  <a:srgbClr val="0066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erőforrások, rendszerek állapota és birtoklása</a:t>
            </a:r>
          </a:p>
          <a:p>
            <a:pPr marL="908050" lvl="1" indent="-450850"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hu-HU" sz="1600" b="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Érdekütközések </a:t>
            </a:r>
            <a:r>
              <a:rPr lang="hu-HU" sz="1600" b="0" dirty="0">
                <a:solidFill>
                  <a:srgbClr val="0066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D. </a:t>
            </a:r>
            <a:r>
              <a:rPr lang="hu-HU" sz="1600" b="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Korten</a:t>
            </a:r>
            <a:r>
              <a:rPr lang="hu-HU" sz="1600" b="0" dirty="0">
                <a:solidFill>
                  <a:srgbClr val="0066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 modern </a:t>
            </a:r>
            <a:r>
              <a:rPr lang="hu-HU" sz="1600" b="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„</a:t>
            </a:r>
            <a:r>
              <a:rPr lang="hu-HU" sz="1600" b="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kétpártiság</a:t>
            </a:r>
            <a:r>
              <a:rPr lang="hu-HU" sz="1600" b="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”</a:t>
            </a:r>
          </a:p>
          <a:p>
            <a:pPr marL="908050" lvl="1" indent="-450850"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hu-HU" sz="16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A földspekuláció alapja </a:t>
            </a:r>
          </a:p>
          <a:p>
            <a:pPr marL="908050" lvl="1" indent="-450850"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hu-HU" sz="16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Nemzeti földvagyonunk és az államra bízott része</a:t>
            </a:r>
          </a:p>
          <a:p>
            <a:pPr marL="908050" lvl="1" indent="-450850"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hu-HU" sz="16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Az államra bízott földvagyon kiárusítása + a megmaradó sorsa </a:t>
            </a:r>
          </a:p>
          <a:p>
            <a:pPr marL="908050" lvl="1" indent="-450850"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hu-HU" sz="16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A kibontakozó jövőkép – Dél-Amerika</a:t>
            </a:r>
          </a:p>
          <a:p>
            <a:pPr marL="1341438" lvl="2" indent="-268288">
              <a:spcBef>
                <a:spcPct val="10000"/>
              </a:spcBef>
              <a:buFont typeface="Arial" pitchFamily="34" charset="0"/>
              <a:buChar char="•"/>
              <a:tabLst>
                <a:tab pos="538163" algn="l"/>
              </a:tabLst>
              <a:defRPr/>
            </a:pPr>
            <a:r>
              <a:rPr lang="hu-HU" sz="16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Az alaperőforrások a spekuláns nagytőkés csoportok kezében  a társadalom kiszolgáltatottsága, kettészakadása  elviselhetetlen különbségek;</a:t>
            </a:r>
          </a:p>
          <a:p>
            <a:pPr marL="1341438" lvl="2" indent="-268288">
              <a:spcBef>
                <a:spcPct val="10000"/>
              </a:spcBef>
              <a:buFont typeface="Arial" pitchFamily="34" charset="0"/>
              <a:buChar char="•"/>
              <a:tabLst>
                <a:tab pos="538163" algn="l"/>
              </a:tabLst>
              <a:defRPr/>
            </a:pPr>
            <a:r>
              <a:rPr lang="hu-HU" sz="16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Vidéki munkanélküliség  elvándorlás  nagyvárosok környéki nyomornegyedek  „</a:t>
            </a:r>
            <a:r>
              <a:rPr lang="hu-HU" sz="16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gettósodás</a:t>
            </a:r>
            <a:r>
              <a:rPr lang="hu-HU" sz="16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”;</a:t>
            </a:r>
          </a:p>
          <a:p>
            <a:pPr marL="1341438" lvl="2" indent="-268288">
              <a:spcBef>
                <a:spcPct val="10000"/>
              </a:spcBef>
              <a:buFont typeface="Arial" pitchFamily="34" charset="0"/>
              <a:buChar char="•"/>
              <a:tabLst>
                <a:tab pos="538163" algn="l"/>
              </a:tabLst>
              <a:defRPr/>
            </a:pPr>
            <a:r>
              <a:rPr lang="hu-HU" sz="16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Bezárkózó, védekező multi-milliárdos elit kívül rekedt, nyomorgó milliók roncstársadalma  „karhatalmi”  eszközökkel már nem  kezelhető feszültségek, lázadások;</a:t>
            </a:r>
          </a:p>
          <a:p>
            <a:pPr marL="1341438" lvl="2" indent="-268288">
              <a:spcBef>
                <a:spcPct val="10000"/>
              </a:spcBef>
              <a:buFont typeface="Arial" pitchFamily="34" charset="0"/>
              <a:buChar char="•"/>
              <a:tabLst>
                <a:tab pos="538163" algn="l"/>
              </a:tabLst>
              <a:defRPr/>
            </a:pPr>
            <a:r>
              <a:rPr lang="hu-HU" sz="16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Romló köz-, környezet-, élelmezési és élelmiszerbiztonság  romló életminőség</a:t>
            </a:r>
          </a:p>
          <a:p>
            <a:pPr marL="1341438" lvl="2" indent="-268288">
              <a:spcBef>
                <a:spcPct val="10000"/>
              </a:spcBef>
              <a:buFont typeface="Arial" pitchFamily="34" charset="0"/>
              <a:buChar char="•"/>
              <a:tabLst>
                <a:tab pos="538163" algn="l"/>
              </a:tabLst>
              <a:defRPr/>
            </a:pPr>
            <a:r>
              <a:rPr lang="hu-HU" sz="16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Elkerülése a „mohó zsákmányszerzők” megfékezése ”gazdaállat” ”parazita” (Bogár).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476250"/>
          </a:xfrm>
        </p:spPr>
        <p:txBody>
          <a:bodyPr>
            <a:noAutofit/>
          </a:bodyPr>
          <a:lstStyle/>
          <a:p>
            <a:r>
              <a:rPr lang="hu-HU" sz="1400" b="1" dirty="0" smtClean="0">
                <a:solidFill>
                  <a:srgbClr val="006600"/>
                </a:solidFill>
              </a:rPr>
              <a:t>Földfórum – Bicske – 2016. 04. 07.</a:t>
            </a:r>
            <a:br>
              <a:rPr lang="hu-HU" sz="1400" b="1" dirty="0" smtClean="0">
                <a:solidFill>
                  <a:srgbClr val="006600"/>
                </a:solidFill>
              </a:rPr>
            </a:br>
            <a:r>
              <a:rPr lang="hu-HU" sz="1400" i="1" dirty="0" smtClean="0"/>
              <a:t> </a:t>
            </a:r>
            <a:r>
              <a:rPr lang="hu-HU" sz="1400" b="1" i="1" dirty="0" smtClean="0">
                <a:solidFill>
                  <a:srgbClr val="006600"/>
                </a:solidFill>
              </a:rPr>
              <a:t>Ángyán J.: Állami földprivatizáció – intézményesített földrablás: földárverések Fejér megyében  (2015)</a:t>
            </a:r>
            <a:endParaRPr lang="en-US" sz="1400" b="1" dirty="0" smtClean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51" name="Rectangle 6"/>
          <p:cNvSpPr>
            <a:spLocks noChangeArrowheads="1"/>
          </p:cNvSpPr>
          <p:nvPr/>
        </p:nvSpPr>
        <p:spPr bwMode="auto">
          <a:xfrm>
            <a:off x="-180975" y="-963613"/>
            <a:ext cx="9577388" cy="14398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80000"/>
              </a:lnSpc>
              <a:spcBef>
                <a:spcPct val="20000"/>
              </a:spcBef>
            </a:pPr>
            <a:endParaRPr lang="hu-HU" b="0"/>
          </a:p>
        </p:txBody>
      </p:sp>
      <p:sp>
        <p:nvSpPr>
          <p:cNvPr id="202760" name="Rectangle 8"/>
          <p:cNvSpPr>
            <a:spLocks noChangeArrowheads="1"/>
          </p:cNvSpPr>
          <p:nvPr/>
        </p:nvSpPr>
        <p:spPr bwMode="auto">
          <a:xfrm>
            <a:off x="1476375" y="5157788"/>
            <a:ext cx="3879850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tabLst>
                <a:tab pos="538163" algn="l"/>
              </a:tabLst>
              <a:defRPr/>
            </a:pPr>
            <a:endParaRPr lang="en-US" dirty="0">
              <a:solidFill>
                <a:srgbClr val="EDFFE7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grpSp>
        <p:nvGrpSpPr>
          <p:cNvPr id="2" name="Csoportba foglalás 15"/>
          <p:cNvGrpSpPr>
            <a:grpSpLocks/>
          </p:cNvGrpSpPr>
          <p:nvPr/>
        </p:nvGrpSpPr>
        <p:grpSpPr bwMode="auto">
          <a:xfrm>
            <a:off x="-433388" y="6092825"/>
            <a:ext cx="9577388" cy="1368425"/>
            <a:chOff x="-433388" y="6092825"/>
            <a:chExt cx="9577388" cy="1368425"/>
          </a:xfrm>
        </p:grpSpPr>
        <p:sp>
          <p:nvSpPr>
            <p:cNvPr id="2058" name="Rectangle 12"/>
            <p:cNvSpPr>
              <a:spLocks noChangeArrowheads="1"/>
            </p:cNvSpPr>
            <p:nvPr/>
          </p:nvSpPr>
          <p:spPr bwMode="auto">
            <a:xfrm>
              <a:off x="1403648" y="6092825"/>
              <a:ext cx="7416824" cy="765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>
                <a:lnSpc>
                  <a:spcPct val="80000"/>
                </a:lnSpc>
                <a:spcBef>
                  <a:spcPct val="20000"/>
                </a:spcBef>
              </a:pPr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Prof. Dr. Ángyán József ny. egyetemi tanár, az MTA doktora</a:t>
              </a:r>
            </a:p>
            <a:p>
              <a:pPr>
                <a:lnSpc>
                  <a:spcPct val="80000"/>
                </a:lnSpc>
                <a:spcBef>
                  <a:spcPct val="20000"/>
                </a:spcBef>
              </a:pPr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Szent István Egyetem, Környezet- és Tájgazdálkodási Intézet, </a:t>
              </a:r>
            </a:p>
            <a:p>
              <a:pPr>
                <a:lnSpc>
                  <a:spcPct val="80000"/>
                </a:lnSpc>
                <a:spcBef>
                  <a:spcPct val="20000"/>
                </a:spcBef>
              </a:pPr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2103 Gödöllő, Páter K. u. 1., E-mail: </a:t>
              </a:r>
              <a:r>
                <a:rPr lang="hu-HU" sz="1200" dirty="0" smtClean="0">
                  <a:latin typeface="Arial" pitchFamily="34" charset="0"/>
                  <a:cs typeface="Arial" pitchFamily="34" charset="0"/>
                  <a:hlinkClick r:id="rId3"/>
                </a:rPr>
                <a:t>drangyanj@gmail.com</a:t>
              </a:r>
              <a:endParaRPr lang="en-US" sz="1200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059" name="Picture 13" descr="SZIE_KTI_log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95536" y="6103938"/>
              <a:ext cx="792088" cy="754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60" name="Rectangle 14"/>
            <p:cNvSpPr>
              <a:spLocks noChangeArrowheads="1"/>
            </p:cNvSpPr>
            <p:nvPr/>
          </p:nvSpPr>
          <p:spPr bwMode="auto">
            <a:xfrm>
              <a:off x="-433388" y="6092825"/>
              <a:ext cx="9577388" cy="13684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</a:pPr>
              <a:endParaRPr lang="hu-HU" b="0"/>
            </a:p>
          </p:txBody>
        </p:sp>
      </p:grpSp>
      <p:sp>
        <p:nvSpPr>
          <p:cNvPr id="10" name="Rectangle 31"/>
          <p:cNvSpPr>
            <a:spLocks noChangeArrowheads="1"/>
          </p:cNvSpPr>
          <p:nvPr/>
        </p:nvSpPr>
        <p:spPr bwMode="auto">
          <a:xfrm>
            <a:off x="323528" y="857232"/>
            <a:ext cx="8820472" cy="3862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908050" lvl="1" indent="-450850">
              <a:spcBef>
                <a:spcPts val="600"/>
              </a:spcBef>
              <a:buFont typeface="Wingdings" pitchFamily="2" charset="2"/>
              <a:buChar char="ü"/>
              <a:defRPr/>
            </a:pPr>
            <a:r>
              <a:rPr lang="hu-HU" sz="1600" b="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Nemzetek</a:t>
            </a:r>
            <a:r>
              <a:rPr lang="hu-HU" sz="1600" b="0" dirty="0">
                <a:solidFill>
                  <a:srgbClr val="0066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, helyi közösségek modern kori biztonsága   város-vidék kapcsolatok </a:t>
            </a:r>
          </a:p>
          <a:p>
            <a:pPr marL="895350" lvl="1" indent="-438150">
              <a:spcBef>
                <a:spcPts val="600"/>
              </a:spcBef>
              <a:buFont typeface="Wingdings" pitchFamily="2" charset="2"/>
              <a:buChar char="ü"/>
              <a:tabLst>
                <a:tab pos="538163" algn="l"/>
              </a:tabLst>
              <a:defRPr/>
            </a:pPr>
            <a:r>
              <a:rPr lang="hu-HU" sz="1600" b="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Természeti </a:t>
            </a:r>
            <a:r>
              <a:rPr lang="hu-HU" sz="1600" b="0" dirty="0">
                <a:solidFill>
                  <a:srgbClr val="0066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erőforrások, rendszerek állapota és birtoklása</a:t>
            </a:r>
          </a:p>
          <a:p>
            <a:pPr marL="908050" lvl="1" indent="-450850"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hu-HU" sz="1600" b="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Érdekütközések </a:t>
            </a:r>
            <a:r>
              <a:rPr lang="hu-HU" sz="1600" b="0" dirty="0">
                <a:solidFill>
                  <a:srgbClr val="0066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D. </a:t>
            </a:r>
            <a:r>
              <a:rPr lang="hu-HU" sz="1600" b="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Korten</a:t>
            </a:r>
            <a:r>
              <a:rPr lang="hu-HU" sz="1600" b="0" dirty="0">
                <a:solidFill>
                  <a:srgbClr val="0066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 modern </a:t>
            </a:r>
            <a:r>
              <a:rPr lang="hu-HU" sz="1600" b="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kétpártiság</a:t>
            </a:r>
            <a:endParaRPr lang="hu-HU" sz="1600" b="0" dirty="0" smtClean="0">
              <a:solidFill>
                <a:srgbClr val="00660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908050" lvl="1" indent="-450850"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hu-HU" sz="1600" dirty="0">
                <a:solidFill>
                  <a:srgbClr val="0066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A földspekuláció </a:t>
            </a:r>
            <a:r>
              <a:rPr lang="hu-HU" sz="16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alapja </a:t>
            </a:r>
          </a:p>
          <a:p>
            <a:pPr marL="908050" lvl="1" indent="-450850"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hu-HU" sz="16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Nemzeti földvagyonunk és az államra bízott része</a:t>
            </a:r>
          </a:p>
          <a:p>
            <a:pPr marL="908050" lvl="1" indent="-450850"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hu-HU" sz="16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Az államra bízott földvagyon kiárusítása + a megmaradó sorsa  </a:t>
            </a:r>
          </a:p>
          <a:p>
            <a:pPr marL="908050" lvl="1" indent="-450850"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hu-HU" sz="16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A kibontakozó jövőkép – Dél-Amerika</a:t>
            </a:r>
          </a:p>
          <a:p>
            <a:pPr marL="908050" lvl="1" indent="-450850"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hu-HU" sz="16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A vidék, a falu, a helyi közösségek fejlődéséhez változtatás kell A </a:t>
            </a:r>
            <a:r>
              <a:rPr lang="hu-HU" sz="1600" dirty="0">
                <a:solidFill>
                  <a:srgbClr val="0066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közösségek államának </a:t>
            </a:r>
            <a:r>
              <a:rPr lang="hu-HU" sz="16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visszavétele</a:t>
            </a:r>
            <a:r>
              <a:rPr lang="hu-HU" sz="1600" dirty="0">
                <a:solidFill>
                  <a:srgbClr val="0066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hu-HU" sz="16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lang="hu-HU" sz="1600" dirty="0">
                <a:solidFill>
                  <a:srgbClr val="0066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hu-HU" sz="16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ökoszociális</a:t>
            </a:r>
            <a:r>
              <a:rPr lang="hu-HU" sz="16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hu-HU" sz="1600" dirty="0">
                <a:solidFill>
                  <a:srgbClr val="0066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piacgazdaság  korlátok  beavatkozó </a:t>
            </a:r>
            <a:r>
              <a:rPr lang="hu-HU" sz="16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állam  a „város és vidéke” kapcsolatainak helyreállítása</a:t>
            </a:r>
          </a:p>
          <a:p>
            <a:pPr marL="908050" lvl="1" indent="-450850"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hu-HU" sz="16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Földügyi teendők</a:t>
            </a:r>
          </a:p>
        </p:txBody>
      </p:sp>
      <p:sp>
        <p:nvSpPr>
          <p:cNvPr id="11" name="Szövegdoboz 10"/>
          <p:cNvSpPr txBox="1"/>
          <p:nvPr/>
        </p:nvSpPr>
        <p:spPr>
          <a:xfrm>
            <a:off x="4357686" y="52149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hu-H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476250"/>
          </a:xfrm>
        </p:spPr>
        <p:txBody>
          <a:bodyPr>
            <a:noAutofit/>
          </a:bodyPr>
          <a:lstStyle/>
          <a:p>
            <a:r>
              <a:rPr lang="hu-HU" sz="1400" b="1" dirty="0" smtClean="0">
                <a:solidFill>
                  <a:srgbClr val="006600"/>
                </a:solidFill>
              </a:rPr>
              <a:t>Földfórum – Bicske – 2016. 04. 07.</a:t>
            </a:r>
            <a:br>
              <a:rPr lang="hu-HU" sz="1400" b="1" dirty="0" smtClean="0">
                <a:solidFill>
                  <a:srgbClr val="006600"/>
                </a:solidFill>
              </a:rPr>
            </a:br>
            <a:r>
              <a:rPr lang="hu-HU" sz="1400" i="1" dirty="0" smtClean="0"/>
              <a:t> </a:t>
            </a:r>
            <a:r>
              <a:rPr lang="hu-HU" sz="1400" b="1" i="1" dirty="0" smtClean="0">
                <a:solidFill>
                  <a:srgbClr val="006600"/>
                </a:solidFill>
              </a:rPr>
              <a:t>Ángyán J.: Állami földprivatizáció – intézményesített földrablás: földárverések Fejér megyében  (2015)</a:t>
            </a:r>
            <a:endParaRPr lang="en-US" sz="1400" b="1" dirty="0" smtClean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51" name="Rectangle 6"/>
          <p:cNvSpPr>
            <a:spLocks noChangeArrowheads="1"/>
          </p:cNvSpPr>
          <p:nvPr/>
        </p:nvSpPr>
        <p:spPr bwMode="auto">
          <a:xfrm>
            <a:off x="-180975" y="-963613"/>
            <a:ext cx="9577388" cy="14398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80000"/>
              </a:lnSpc>
              <a:spcBef>
                <a:spcPct val="20000"/>
              </a:spcBef>
            </a:pPr>
            <a:endParaRPr lang="hu-HU" b="0"/>
          </a:p>
        </p:txBody>
      </p:sp>
      <p:sp>
        <p:nvSpPr>
          <p:cNvPr id="202760" name="Rectangle 8"/>
          <p:cNvSpPr>
            <a:spLocks noChangeArrowheads="1"/>
          </p:cNvSpPr>
          <p:nvPr/>
        </p:nvSpPr>
        <p:spPr bwMode="auto">
          <a:xfrm>
            <a:off x="1476375" y="5157788"/>
            <a:ext cx="3879850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tabLst>
                <a:tab pos="538163" algn="l"/>
              </a:tabLst>
              <a:defRPr/>
            </a:pPr>
            <a:endParaRPr lang="en-US" dirty="0">
              <a:solidFill>
                <a:srgbClr val="EDFFE7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grpSp>
        <p:nvGrpSpPr>
          <p:cNvPr id="2" name="Csoportba foglalás 15"/>
          <p:cNvGrpSpPr>
            <a:grpSpLocks/>
          </p:cNvGrpSpPr>
          <p:nvPr/>
        </p:nvGrpSpPr>
        <p:grpSpPr bwMode="auto">
          <a:xfrm>
            <a:off x="-433388" y="6092825"/>
            <a:ext cx="9577388" cy="1368425"/>
            <a:chOff x="-433388" y="6092825"/>
            <a:chExt cx="9577388" cy="1368425"/>
          </a:xfrm>
        </p:grpSpPr>
        <p:sp>
          <p:nvSpPr>
            <p:cNvPr id="2058" name="Rectangle 12"/>
            <p:cNvSpPr>
              <a:spLocks noChangeArrowheads="1"/>
            </p:cNvSpPr>
            <p:nvPr/>
          </p:nvSpPr>
          <p:spPr bwMode="auto">
            <a:xfrm>
              <a:off x="1403648" y="6092825"/>
              <a:ext cx="7416824" cy="765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>
                <a:lnSpc>
                  <a:spcPct val="80000"/>
                </a:lnSpc>
                <a:spcBef>
                  <a:spcPct val="20000"/>
                </a:spcBef>
              </a:pPr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Prof. Dr. Ángyán József ny. egyetemi tanár, az MTA doktora</a:t>
              </a:r>
            </a:p>
            <a:p>
              <a:pPr>
                <a:lnSpc>
                  <a:spcPct val="80000"/>
                </a:lnSpc>
                <a:spcBef>
                  <a:spcPct val="20000"/>
                </a:spcBef>
              </a:pPr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Szent István Egyetem, Környezet- és Tájgazdálkodási Intézet, </a:t>
              </a:r>
            </a:p>
            <a:p>
              <a:pPr>
                <a:lnSpc>
                  <a:spcPct val="80000"/>
                </a:lnSpc>
                <a:spcBef>
                  <a:spcPct val="20000"/>
                </a:spcBef>
              </a:pPr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2103 Gödöllő, Páter K. u. 1., E-mail: </a:t>
              </a:r>
              <a:r>
                <a:rPr lang="hu-HU" sz="1200" dirty="0" smtClean="0">
                  <a:latin typeface="Arial" pitchFamily="34" charset="0"/>
                  <a:cs typeface="Arial" pitchFamily="34" charset="0"/>
                  <a:hlinkClick r:id="rId3"/>
                </a:rPr>
                <a:t>drangyanj@gmail.com</a:t>
              </a:r>
              <a:endParaRPr lang="en-US" sz="1200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059" name="Picture 13" descr="SZIE_KTI_log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95536" y="6103938"/>
              <a:ext cx="792088" cy="754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60" name="Rectangle 14"/>
            <p:cNvSpPr>
              <a:spLocks noChangeArrowheads="1"/>
            </p:cNvSpPr>
            <p:nvPr/>
          </p:nvSpPr>
          <p:spPr bwMode="auto">
            <a:xfrm>
              <a:off x="-433388" y="6092825"/>
              <a:ext cx="9577388" cy="13684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</a:pPr>
              <a:endParaRPr lang="hu-HU" b="0"/>
            </a:p>
          </p:txBody>
        </p:sp>
      </p:grpSp>
      <p:sp>
        <p:nvSpPr>
          <p:cNvPr id="10" name="Rectangle 31"/>
          <p:cNvSpPr>
            <a:spLocks noChangeArrowheads="1"/>
          </p:cNvSpPr>
          <p:nvPr/>
        </p:nvSpPr>
        <p:spPr bwMode="auto">
          <a:xfrm>
            <a:off x="0" y="642918"/>
            <a:ext cx="9144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908050" lvl="1" indent="-450850"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hu-HU" sz="16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Földügyi teendők  kiárusítás helyett gyarapítás  közjót szolgáló hasznosítás</a:t>
            </a:r>
          </a:p>
        </p:txBody>
      </p:sp>
      <p:sp>
        <p:nvSpPr>
          <p:cNvPr id="11" name="Szövegdoboz 10"/>
          <p:cNvSpPr txBox="1"/>
          <p:nvPr/>
        </p:nvSpPr>
        <p:spPr>
          <a:xfrm>
            <a:off x="4357686" y="52149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hu-HU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928662" y="1071546"/>
            <a:ext cx="8215338" cy="461664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hu-HU" sz="1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Minden törvényes eszközzel </a:t>
            </a:r>
            <a:r>
              <a:rPr lang="hu-HU" sz="1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meg </a:t>
            </a:r>
            <a:r>
              <a:rPr lang="hu-HU" sz="1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kell akadályozni </a:t>
            </a:r>
            <a:r>
              <a:rPr lang="hu-HU" sz="1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az állami kézben lévő nemzeti földvagyon  </a:t>
            </a:r>
            <a:r>
              <a:rPr lang="hu-HU" sz="1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további kiárusítását </a:t>
            </a:r>
            <a:r>
              <a:rPr lang="hu-HU" sz="1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lang="hu-HU" sz="1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1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pl. népszavazás;</a:t>
            </a:r>
            <a:endParaRPr lang="hu-HU" sz="1400" b="1" dirty="0" smtClean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hu-HU" sz="1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az állami vagyonról szóló törvény módosításával az állam tulajdonában lévő termőföldet a </a:t>
            </a:r>
            <a:r>
              <a:rPr lang="hu-HU" sz="1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forgalomképtelen kincstári vagyon</a:t>
            </a:r>
            <a:r>
              <a:rPr lang="hu-HU" sz="1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elemekhez kell sorolni; </a:t>
            </a:r>
          </a:p>
          <a:p>
            <a:pPr marL="342900" indent="-342900">
              <a:buFont typeface="+mj-lt"/>
              <a:buAutoNum type="arabicPeriod"/>
            </a:pPr>
            <a:r>
              <a:rPr lang="hu-HU" sz="1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Európai mintára </a:t>
            </a:r>
            <a:r>
              <a:rPr lang="hu-HU" sz="1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üzemszabályozási </a:t>
            </a:r>
            <a:r>
              <a:rPr lang="hu-HU" sz="1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törvényt </a:t>
            </a:r>
            <a:r>
              <a:rPr lang="hu-HU" sz="1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kell alkotni, és ebben kell szabályozni a mezőgazdasági üzem jellemzőit, működtetésének feltételeit és az </a:t>
            </a:r>
            <a:r>
              <a:rPr lang="hu-HU" sz="1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összeszámítási szabály</a:t>
            </a:r>
            <a:r>
              <a:rPr lang="hu-HU" sz="1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bevezetésével az egy családhoz/érdekeltséghez tartozó birtokszámot és annak </a:t>
            </a:r>
            <a:r>
              <a:rPr lang="hu-HU" sz="1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ágazattól függő maximális méret</a:t>
            </a:r>
            <a:r>
              <a:rPr lang="hu-HU" sz="1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ét;</a:t>
            </a:r>
          </a:p>
          <a:p>
            <a:pPr marL="342900" indent="-342900">
              <a:buFont typeface="+mj-lt"/>
              <a:buAutoNum type="arabicPeriod"/>
            </a:pPr>
            <a:r>
              <a:rPr lang="hu-HU" sz="1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a maximális birtokméret-korlátoknak való megfeleléshez </a:t>
            </a:r>
            <a:r>
              <a:rPr lang="hu-HU" sz="1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3 év türelmi időt </a:t>
            </a:r>
            <a:r>
              <a:rPr lang="hu-HU" sz="1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kell biztosítani, </a:t>
            </a:r>
          </a:p>
          <a:p>
            <a:pPr marL="342900" indent="-342900">
              <a:buFont typeface="+mj-lt"/>
              <a:buAutoNum type="arabicPeriod"/>
            </a:pPr>
            <a:r>
              <a:rPr lang="hu-HU" sz="1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az egy család megélhetését biztosító </a:t>
            </a:r>
            <a:r>
              <a:rPr lang="hu-HU" sz="1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átlagos európai birtokméret felett , </a:t>
            </a:r>
            <a:r>
              <a:rPr lang="hu-HU" sz="1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a területnagyságtól valamint a lakhely és a birtok közti távolságtól függő, sávos, progresszív </a:t>
            </a:r>
            <a:r>
              <a:rPr lang="hu-HU" sz="1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földadót </a:t>
            </a:r>
            <a:r>
              <a:rPr lang="hu-HU" sz="1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kell kivetni;</a:t>
            </a:r>
          </a:p>
          <a:p>
            <a:pPr marL="342900" indent="-342900">
              <a:buFont typeface="+mj-lt"/>
              <a:buAutoNum type="arabicPeriod"/>
            </a:pPr>
            <a:r>
              <a:rPr lang="hu-HU" sz="1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az</a:t>
            </a:r>
            <a:r>
              <a:rPr lang="hu-HU" sz="1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államnak </a:t>
            </a:r>
            <a:r>
              <a:rPr lang="hu-HU" sz="1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elővásárlási jogával élve </a:t>
            </a:r>
            <a:r>
              <a:rPr lang="hu-HU" sz="1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fel kell vásárolnia </a:t>
            </a:r>
            <a:r>
              <a:rPr lang="hu-HU" sz="1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 az üzemszabályozás és a progresszív földadó hatására várhatóan megnövekvő - eladásra felkínált, spekuláns földkészleteket;</a:t>
            </a:r>
          </a:p>
          <a:p>
            <a:pPr marL="342900" indent="-342900">
              <a:buFont typeface="+mj-lt"/>
              <a:buAutoNum type="arabicPeriod"/>
            </a:pPr>
            <a:r>
              <a:rPr lang="hu-HU" sz="1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a felvásárolt földterületeket a </a:t>
            </a:r>
            <a:r>
              <a:rPr lang="hu-HU" sz="1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valóban helyben élő</a:t>
            </a:r>
            <a:r>
              <a:rPr lang="hu-HU" sz="1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 gazdálkodó családoknak, a „</a:t>
            </a:r>
            <a:r>
              <a:rPr lang="hu-HU" sz="1400" b="1" i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demográfiai földprogram” </a:t>
            </a:r>
            <a:r>
              <a:rPr lang="hu-HU" sz="1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valamint a </a:t>
            </a:r>
            <a:r>
              <a:rPr lang="hu-HU" sz="1400" b="1" i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„szociális földprogram”</a:t>
            </a:r>
            <a:r>
              <a:rPr lang="hu-HU" sz="1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keretében pedig a fiataloknak és az önkormányzatoknak kell kedvező feltételekkel, </a:t>
            </a:r>
            <a:r>
              <a:rPr lang="hu-HU" sz="1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tartós bérbe </a:t>
            </a:r>
            <a:r>
              <a:rPr lang="hu-HU" sz="1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adnia</a:t>
            </a:r>
            <a:r>
              <a:rPr lang="hu-HU" sz="1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marL="342900" indent="-342900">
              <a:buFont typeface="+mj-lt"/>
              <a:buAutoNum type="arabicPeriod"/>
            </a:pPr>
            <a:r>
              <a:rPr lang="hu-HU" sz="1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a családi gazdaságok versenyképességét biztosító összefogás kereteinek megteremtésére </a:t>
            </a:r>
            <a:r>
              <a:rPr lang="hu-HU" sz="1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szövetkezeti törvényt </a:t>
            </a:r>
            <a:r>
              <a:rPr lang="hu-HU" sz="1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kell alkotni és összefogásukat egyéb eszközökkel is támogatni kell</a:t>
            </a:r>
            <a:r>
              <a:rPr lang="hu-HU" sz="1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;</a:t>
            </a:r>
            <a:endParaRPr lang="hu-HU" sz="1400" dirty="0" smtClean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hu-HU" sz="1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az európai szintéren, az </a:t>
            </a:r>
            <a:r>
              <a:rPr lang="hu-HU" sz="1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értelmes </a:t>
            </a:r>
            <a:r>
              <a:rPr lang="hu-HU" sz="1400" b="1" i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„szabadságharc”</a:t>
            </a:r>
            <a:r>
              <a:rPr lang="hu-HU" sz="1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1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jegyében kezdeményezni kell az EU szerződés újratárgyalását, </a:t>
            </a:r>
            <a:r>
              <a:rPr lang="hu-HU" sz="1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a termőföld kivételét a tőke-javak közül </a:t>
            </a:r>
            <a:r>
              <a:rPr lang="hu-HU" sz="1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és az </a:t>
            </a:r>
            <a:r>
              <a:rPr lang="hu-HU" sz="1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élelmiszer önrendelkezés </a:t>
            </a:r>
            <a:r>
              <a:rPr lang="hu-HU" sz="1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közösségi szintű elfogadását.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476250"/>
          </a:xfrm>
        </p:spPr>
        <p:txBody>
          <a:bodyPr>
            <a:noAutofit/>
          </a:bodyPr>
          <a:lstStyle/>
          <a:p>
            <a:r>
              <a:rPr lang="hu-HU" sz="1400" b="1" dirty="0" smtClean="0">
                <a:solidFill>
                  <a:srgbClr val="006600"/>
                </a:solidFill>
              </a:rPr>
              <a:t>Földfórum – Bicske – 2016. 04. 07.</a:t>
            </a:r>
            <a:br>
              <a:rPr lang="hu-HU" sz="1400" b="1" dirty="0" smtClean="0">
                <a:solidFill>
                  <a:srgbClr val="006600"/>
                </a:solidFill>
              </a:rPr>
            </a:br>
            <a:r>
              <a:rPr lang="hu-HU" sz="1400" i="1" dirty="0" smtClean="0"/>
              <a:t> </a:t>
            </a:r>
            <a:r>
              <a:rPr lang="hu-HU" sz="1400" b="1" i="1" dirty="0" smtClean="0">
                <a:solidFill>
                  <a:srgbClr val="006600"/>
                </a:solidFill>
              </a:rPr>
              <a:t>Ángyán J.: Állami földprivatizáció – intézményesített földrablás: földárverések Fejér megyében  (2015)</a:t>
            </a:r>
            <a:endParaRPr lang="en-US" sz="1400" b="1" dirty="0" smtClean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51" name="Rectangle 6"/>
          <p:cNvSpPr>
            <a:spLocks noChangeArrowheads="1"/>
          </p:cNvSpPr>
          <p:nvPr/>
        </p:nvSpPr>
        <p:spPr bwMode="auto">
          <a:xfrm>
            <a:off x="-180975" y="-963613"/>
            <a:ext cx="9577388" cy="14398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80000"/>
              </a:lnSpc>
              <a:spcBef>
                <a:spcPct val="20000"/>
              </a:spcBef>
            </a:pPr>
            <a:endParaRPr lang="hu-HU" b="0"/>
          </a:p>
        </p:txBody>
      </p:sp>
      <p:sp>
        <p:nvSpPr>
          <p:cNvPr id="202760" name="Rectangle 8"/>
          <p:cNvSpPr>
            <a:spLocks noChangeArrowheads="1"/>
          </p:cNvSpPr>
          <p:nvPr/>
        </p:nvSpPr>
        <p:spPr bwMode="auto">
          <a:xfrm>
            <a:off x="1476375" y="5157788"/>
            <a:ext cx="3879850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tabLst>
                <a:tab pos="538163" algn="l"/>
              </a:tabLst>
              <a:defRPr/>
            </a:pPr>
            <a:endParaRPr lang="en-US" dirty="0">
              <a:solidFill>
                <a:srgbClr val="EDFFE7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grpSp>
        <p:nvGrpSpPr>
          <p:cNvPr id="2" name="Csoportba foglalás 15"/>
          <p:cNvGrpSpPr>
            <a:grpSpLocks/>
          </p:cNvGrpSpPr>
          <p:nvPr/>
        </p:nvGrpSpPr>
        <p:grpSpPr bwMode="auto">
          <a:xfrm>
            <a:off x="-433388" y="6092825"/>
            <a:ext cx="9577388" cy="1368425"/>
            <a:chOff x="-433388" y="6092825"/>
            <a:chExt cx="9577388" cy="1368425"/>
          </a:xfrm>
        </p:grpSpPr>
        <p:sp>
          <p:nvSpPr>
            <p:cNvPr id="2058" name="Rectangle 12"/>
            <p:cNvSpPr>
              <a:spLocks noChangeArrowheads="1"/>
            </p:cNvSpPr>
            <p:nvPr/>
          </p:nvSpPr>
          <p:spPr bwMode="auto">
            <a:xfrm>
              <a:off x="1403648" y="6092825"/>
              <a:ext cx="7416824" cy="765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>
                <a:lnSpc>
                  <a:spcPct val="80000"/>
                </a:lnSpc>
                <a:spcBef>
                  <a:spcPct val="20000"/>
                </a:spcBef>
              </a:pPr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Prof. Dr. Ángyán József ny. egyetemi tanár, az MTA doktora</a:t>
              </a:r>
            </a:p>
            <a:p>
              <a:pPr>
                <a:lnSpc>
                  <a:spcPct val="80000"/>
                </a:lnSpc>
                <a:spcBef>
                  <a:spcPct val="20000"/>
                </a:spcBef>
              </a:pPr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Szent István Egyetem, Környezet- és Tájgazdálkodási Intézet, </a:t>
              </a:r>
            </a:p>
            <a:p>
              <a:pPr>
                <a:lnSpc>
                  <a:spcPct val="80000"/>
                </a:lnSpc>
                <a:spcBef>
                  <a:spcPct val="20000"/>
                </a:spcBef>
              </a:pPr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2103 Gödöllő, Páter K. u. 1., E-mail: </a:t>
              </a:r>
              <a:r>
                <a:rPr lang="hu-HU" sz="1200" dirty="0" smtClean="0">
                  <a:latin typeface="Arial" pitchFamily="34" charset="0"/>
                  <a:cs typeface="Arial" pitchFamily="34" charset="0"/>
                  <a:hlinkClick r:id="rId3"/>
                </a:rPr>
                <a:t>drangyanj@gmail.com</a:t>
              </a:r>
              <a:endParaRPr lang="en-US" sz="1200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059" name="Picture 13" descr="SZIE_KTI_log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95536" y="6103938"/>
              <a:ext cx="792088" cy="754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60" name="Rectangle 14"/>
            <p:cNvSpPr>
              <a:spLocks noChangeArrowheads="1"/>
            </p:cNvSpPr>
            <p:nvPr/>
          </p:nvSpPr>
          <p:spPr bwMode="auto">
            <a:xfrm>
              <a:off x="-433388" y="6092825"/>
              <a:ext cx="9577388" cy="13684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</a:pPr>
              <a:endParaRPr lang="hu-HU" b="0"/>
            </a:p>
          </p:txBody>
        </p:sp>
      </p:grpSp>
      <p:sp>
        <p:nvSpPr>
          <p:cNvPr id="10" name="Rectangle 31"/>
          <p:cNvSpPr>
            <a:spLocks noChangeArrowheads="1"/>
          </p:cNvSpPr>
          <p:nvPr/>
        </p:nvSpPr>
        <p:spPr bwMode="auto">
          <a:xfrm>
            <a:off x="323528" y="857232"/>
            <a:ext cx="8820472" cy="4108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908050" lvl="1" indent="-450850">
              <a:spcBef>
                <a:spcPts val="600"/>
              </a:spcBef>
              <a:buFont typeface="Wingdings" pitchFamily="2" charset="2"/>
              <a:buChar char="ü"/>
              <a:defRPr/>
            </a:pPr>
            <a:r>
              <a:rPr lang="hu-HU" sz="1600" b="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Nemzetek</a:t>
            </a:r>
            <a:r>
              <a:rPr lang="hu-HU" sz="1600" b="0" dirty="0">
                <a:solidFill>
                  <a:srgbClr val="0066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, helyi közösségek modern kori biztonsága   város-vidék kapcsolatok </a:t>
            </a:r>
          </a:p>
          <a:p>
            <a:pPr marL="895350" lvl="1" indent="-438150">
              <a:spcBef>
                <a:spcPts val="600"/>
              </a:spcBef>
              <a:buFont typeface="Wingdings" pitchFamily="2" charset="2"/>
              <a:buChar char="ü"/>
              <a:tabLst>
                <a:tab pos="538163" algn="l"/>
              </a:tabLst>
              <a:defRPr/>
            </a:pPr>
            <a:r>
              <a:rPr lang="hu-HU" sz="1600" b="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Természeti </a:t>
            </a:r>
            <a:r>
              <a:rPr lang="hu-HU" sz="1600" b="0" dirty="0">
                <a:solidFill>
                  <a:srgbClr val="0066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erőforrások, rendszerek állapota és birtoklása</a:t>
            </a:r>
          </a:p>
          <a:p>
            <a:pPr marL="908050" lvl="1" indent="-450850"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hu-HU" sz="1600" b="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Érdekütközések </a:t>
            </a:r>
            <a:r>
              <a:rPr lang="hu-HU" sz="1600" b="0" dirty="0">
                <a:solidFill>
                  <a:srgbClr val="0066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D. </a:t>
            </a:r>
            <a:r>
              <a:rPr lang="hu-HU" sz="1600" b="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Korten</a:t>
            </a:r>
            <a:r>
              <a:rPr lang="hu-HU" sz="1600" b="0" dirty="0">
                <a:solidFill>
                  <a:srgbClr val="0066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 modern </a:t>
            </a:r>
            <a:r>
              <a:rPr lang="hu-HU" sz="1600" b="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kétpártiság</a:t>
            </a:r>
            <a:endParaRPr lang="hu-HU" sz="1600" b="0" dirty="0" smtClean="0">
              <a:solidFill>
                <a:srgbClr val="00660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908050" lvl="1" indent="-450850"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hu-HU" sz="1600" dirty="0">
                <a:solidFill>
                  <a:srgbClr val="0066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A földspekuláció </a:t>
            </a:r>
            <a:r>
              <a:rPr lang="hu-HU" sz="16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alapja </a:t>
            </a:r>
          </a:p>
          <a:p>
            <a:pPr marL="908050" lvl="1" indent="-450850"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hu-HU" sz="16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Nemzeti földvagyonunk és az államra bízott része</a:t>
            </a:r>
          </a:p>
          <a:p>
            <a:pPr marL="908050" lvl="1" indent="-450850"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hu-HU" sz="16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Az államra bízott földvagyon kiárusítása + a megmaradó sorsa  </a:t>
            </a:r>
          </a:p>
          <a:p>
            <a:pPr marL="908050" lvl="1" indent="-450850"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hu-HU" sz="16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A kibontakozó jövőkép – Dél-Amerika</a:t>
            </a:r>
          </a:p>
          <a:p>
            <a:pPr marL="908050" lvl="1" indent="-450850"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hu-HU" sz="16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A vidék, a falu, a helyi közösségek fejlődéséhez változtatás kell A </a:t>
            </a:r>
            <a:r>
              <a:rPr lang="hu-HU" sz="1600" dirty="0">
                <a:solidFill>
                  <a:srgbClr val="0066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közösségek államának </a:t>
            </a:r>
            <a:r>
              <a:rPr lang="hu-HU" sz="16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visszavétele</a:t>
            </a:r>
            <a:r>
              <a:rPr lang="hu-HU" sz="1600" dirty="0">
                <a:solidFill>
                  <a:srgbClr val="0066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hu-HU" sz="16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lang="hu-HU" sz="1600" dirty="0">
                <a:solidFill>
                  <a:srgbClr val="0066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hu-HU" sz="16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ökoszociális</a:t>
            </a:r>
            <a:r>
              <a:rPr lang="hu-HU" sz="16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hu-HU" sz="1600" dirty="0">
                <a:solidFill>
                  <a:srgbClr val="0066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piacgazdaság  korlátok  beavatkozó </a:t>
            </a:r>
            <a:r>
              <a:rPr lang="hu-HU" sz="16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állam  a „város és vidéke” kapcsolatainak helyreállítása</a:t>
            </a:r>
          </a:p>
          <a:p>
            <a:pPr marL="908050" lvl="1" indent="-450850"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hu-HU" sz="16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Földügyi teendők</a:t>
            </a:r>
          </a:p>
          <a:p>
            <a:pPr marL="908050" lvl="1" indent="-450850"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hu-HU" sz="16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Van erre esélyünk?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476250"/>
          </a:xfrm>
        </p:spPr>
        <p:txBody>
          <a:bodyPr>
            <a:noAutofit/>
          </a:bodyPr>
          <a:lstStyle/>
          <a:p>
            <a:r>
              <a:rPr lang="hu-HU" sz="1400" b="1" dirty="0" smtClean="0">
                <a:solidFill>
                  <a:srgbClr val="006600"/>
                </a:solidFill>
              </a:rPr>
              <a:t>Földfórum – Bicske – 2016. 04. 07.</a:t>
            </a:r>
            <a:br>
              <a:rPr lang="hu-HU" sz="1400" b="1" dirty="0" smtClean="0">
                <a:solidFill>
                  <a:srgbClr val="006600"/>
                </a:solidFill>
              </a:rPr>
            </a:br>
            <a:r>
              <a:rPr lang="hu-HU" sz="1400" i="1" dirty="0" smtClean="0"/>
              <a:t> </a:t>
            </a:r>
            <a:r>
              <a:rPr lang="hu-HU" sz="1400" b="1" i="1" dirty="0" smtClean="0">
                <a:solidFill>
                  <a:srgbClr val="006600"/>
                </a:solidFill>
              </a:rPr>
              <a:t>Ángyán J.: Állami földprivatizáció – intézményesített földrablás: földárverések Fejér megyében  (2015)</a:t>
            </a:r>
            <a:endParaRPr lang="en-US" sz="1400" b="1" dirty="0" smtClean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51" name="Rectangle 6"/>
          <p:cNvSpPr>
            <a:spLocks noChangeArrowheads="1"/>
          </p:cNvSpPr>
          <p:nvPr/>
        </p:nvSpPr>
        <p:spPr bwMode="auto">
          <a:xfrm>
            <a:off x="-180975" y="-963613"/>
            <a:ext cx="9577388" cy="14398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80000"/>
              </a:lnSpc>
              <a:spcBef>
                <a:spcPct val="20000"/>
              </a:spcBef>
            </a:pPr>
            <a:endParaRPr lang="hu-HU" b="0"/>
          </a:p>
        </p:txBody>
      </p:sp>
      <p:sp>
        <p:nvSpPr>
          <p:cNvPr id="202760" name="Rectangle 8"/>
          <p:cNvSpPr>
            <a:spLocks noChangeArrowheads="1"/>
          </p:cNvSpPr>
          <p:nvPr/>
        </p:nvSpPr>
        <p:spPr bwMode="auto">
          <a:xfrm>
            <a:off x="1476375" y="5157788"/>
            <a:ext cx="3879850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tabLst>
                <a:tab pos="538163" algn="l"/>
              </a:tabLst>
              <a:defRPr/>
            </a:pPr>
            <a:endParaRPr lang="en-US" dirty="0">
              <a:solidFill>
                <a:srgbClr val="EDFFE7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grpSp>
        <p:nvGrpSpPr>
          <p:cNvPr id="2" name="Csoportba foglalás 15"/>
          <p:cNvGrpSpPr>
            <a:grpSpLocks/>
          </p:cNvGrpSpPr>
          <p:nvPr/>
        </p:nvGrpSpPr>
        <p:grpSpPr bwMode="auto">
          <a:xfrm>
            <a:off x="-433388" y="6092825"/>
            <a:ext cx="9577388" cy="1368425"/>
            <a:chOff x="-433388" y="6092825"/>
            <a:chExt cx="9577388" cy="1368425"/>
          </a:xfrm>
        </p:grpSpPr>
        <p:sp>
          <p:nvSpPr>
            <p:cNvPr id="2058" name="Rectangle 12"/>
            <p:cNvSpPr>
              <a:spLocks noChangeArrowheads="1"/>
            </p:cNvSpPr>
            <p:nvPr/>
          </p:nvSpPr>
          <p:spPr bwMode="auto">
            <a:xfrm>
              <a:off x="1403648" y="6092825"/>
              <a:ext cx="7416824" cy="765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>
                <a:lnSpc>
                  <a:spcPct val="80000"/>
                </a:lnSpc>
                <a:spcBef>
                  <a:spcPct val="20000"/>
                </a:spcBef>
              </a:pPr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Prof. Dr. Ángyán József ny. egyetemi tanár, az MTA doktora</a:t>
              </a:r>
            </a:p>
            <a:p>
              <a:pPr>
                <a:lnSpc>
                  <a:spcPct val="80000"/>
                </a:lnSpc>
                <a:spcBef>
                  <a:spcPct val="20000"/>
                </a:spcBef>
              </a:pPr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Szent István Egyetem, Környezet- és Tájgazdálkodási Intézet, </a:t>
              </a:r>
            </a:p>
            <a:p>
              <a:pPr>
                <a:lnSpc>
                  <a:spcPct val="80000"/>
                </a:lnSpc>
                <a:spcBef>
                  <a:spcPct val="20000"/>
                </a:spcBef>
              </a:pPr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2103 Gödöllő, Páter K. u. 1., E-mail: </a:t>
              </a:r>
              <a:r>
                <a:rPr lang="hu-HU" sz="1200" dirty="0" smtClean="0">
                  <a:latin typeface="Arial" pitchFamily="34" charset="0"/>
                  <a:cs typeface="Arial" pitchFamily="34" charset="0"/>
                  <a:hlinkClick r:id="rId2"/>
                </a:rPr>
                <a:t>drangyanj@gmail.com</a:t>
              </a:r>
              <a:endParaRPr lang="en-US" sz="1200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059" name="Picture 13" descr="SZIE_KTI_logo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5536" y="6103938"/>
              <a:ext cx="792088" cy="754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60" name="Rectangle 14"/>
            <p:cNvSpPr>
              <a:spLocks noChangeArrowheads="1"/>
            </p:cNvSpPr>
            <p:nvPr/>
          </p:nvSpPr>
          <p:spPr bwMode="auto">
            <a:xfrm>
              <a:off x="-433388" y="6092825"/>
              <a:ext cx="9577388" cy="13684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</a:pPr>
              <a:endParaRPr lang="hu-HU" b="0"/>
            </a:p>
          </p:txBody>
        </p:sp>
      </p:grpSp>
      <p:sp>
        <p:nvSpPr>
          <p:cNvPr id="11" name="Téglalap 10"/>
          <p:cNvSpPr/>
          <p:nvPr/>
        </p:nvSpPr>
        <p:spPr>
          <a:xfrm>
            <a:off x="0" y="857232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8050" lvl="1" indent="-450850"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hu-HU" sz="16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Van erre esélyünk?  Hit és bátorság!</a:t>
            </a:r>
          </a:p>
        </p:txBody>
      </p:sp>
      <p:sp>
        <p:nvSpPr>
          <p:cNvPr id="12" name="Rectangle 31"/>
          <p:cNvSpPr>
            <a:spLocks noChangeArrowheads="1"/>
          </p:cNvSpPr>
          <p:nvPr/>
        </p:nvSpPr>
        <p:spPr bwMode="auto">
          <a:xfrm>
            <a:off x="0" y="1285860"/>
            <a:ext cx="91440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89038" lvl="3" indent="-274638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538163" algn="l"/>
                <a:tab pos="3943350" algn="r"/>
              </a:tabLst>
              <a:defRPr/>
            </a:pPr>
            <a:r>
              <a:rPr lang="hu-HU" sz="16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Ha  </a:t>
            </a:r>
            <a:r>
              <a:rPr lang="hu-HU" sz="1600" b="1" i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Ady</a:t>
            </a:r>
            <a:r>
              <a:rPr lang="hu-HU" sz="16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(1912) szavaival: </a:t>
            </a:r>
            <a:r>
              <a:rPr lang="hu-HU" sz="1600" i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„Seregesen senkik jönnek, megrabolnak, elköszönnek, gúnnyal, szabadon.”</a:t>
            </a:r>
            <a:endParaRPr lang="hu-HU" sz="1600" i="1" dirty="0" smtClean="0">
              <a:solidFill>
                <a:srgbClr val="00660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1189038" lvl="3" indent="-274638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538163" algn="l"/>
                <a:tab pos="3943350" algn="r"/>
              </a:tabLst>
              <a:defRPr/>
            </a:pPr>
            <a:r>
              <a:rPr lang="hu-HU" sz="16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Igen, ha bízunk magunkban és egymásban.</a:t>
            </a:r>
          </a:p>
          <a:p>
            <a:pPr marL="1189038" lvl="3" indent="-274638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538163" algn="l"/>
                <a:tab pos="3943350" algn="r"/>
              </a:tabLst>
              <a:defRPr/>
            </a:pPr>
            <a:r>
              <a:rPr lang="hu-HU" sz="16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De másban is bízhatunk  </a:t>
            </a:r>
            <a:r>
              <a:rPr lang="hu-HU" sz="1600" b="1" i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Wass Albert</a:t>
            </a:r>
            <a:r>
              <a:rPr lang="hu-HU" sz="16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: </a:t>
            </a:r>
            <a:r>
              <a:rPr lang="hu-HU" sz="1600" i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„A világ fölött őrködik a Rend, s nem vész magja a nemes gabonának, de híre sem lesz egykor a csalánnak; az idő lemarja a gyomokat. A víz szalad, a kő marad, a kő marad.”</a:t>
            </a:r>
          </a:p>
          <a:p>
            <a:pPr marL="1189038" lvl="3" indent="-274638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538163" algn="l"/>
                <a:tab pos="3943350" algn="r"/>
              </a:tabLst>
              <a:defRPr/>
            </a:pPr>
            <a:r>
              <a:rPr lang="hu-HU" sz="16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És bátorság is kell  </a:t>
            </a:r>
            <a:r>
              <a:rPr lang="hu-HU" sz="1600" b="1" i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Máté Evangéliuma </a:t>
            </a:r>
            <a:r>
              <a:rPr lang="hu-HU" sz="16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(10,26-33): </a:t>
            </a:r>
            <a:r>
              <a:rPr lang="hu-HU" sz="1600" i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„Abban az időben Jézus ezt mondta apostolainak: Ne féljetek az emberektől! Nincs rejtett dolog, amelyre fény ne derülne, sem titok, amely ki ne tudódnék. Amit én sötétben mondok nektek, azt ti mondjátok el világosban: és amit fülbe súgva hallotok, hirdessétek a háztetőkön!”</a:t>
            </a:r>
            <a:endParaRPr lang="hu-HU" sz="1600" b="0" dirty="0">
              <a:sym typeface="Wingdings" pitchFamily="2" charset="2"/>
            </a:endParaRPr>
          </a:p>
        </p:txBody>
      </p:sp>
      <p:sp>
        <p:nvSpPr>
          <p:cNvPr id="13" name="Téglalap 12"/>
          <p:cNvSpPr/>
          <p:nvPr/>
        </p:nvSpPr>
        <p:spPr>
          <a:xfrm>
            <a:off x="0" y="5357826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600" dirty="0" smtClean="0">
                <a:hlinkClick r:id="rId4"/>
              </a:rPr>
              <a:t>http://greenfo.hu/hirek/2015/12/25/allami-foldprivatizacio-intezmenyesitett-foldrablas-2015?referrer=rss</a:t>
            </a:r>
            <a:r>
              <a:rPr lang="hu-HU" sz="1600" dirty="0" smtClean="0"/>
              <a:t> </a:t>
            </a:r>
            <a:endParaRPr lang="hu-HU" sz="1600" dirty="0"/>
          </a:p>
        </p:txBody>
      </p:sp>
      <p:sp>
        <p:nvSpPr>
          <p:cNvPr id="14" name="Szövegdoboz 13"/>
          <p:cNvSpPr txBox="1"/>
          <p:nvPr/>
        </p:nvSpPr>
        <p:spPr>
          <a:xfrm>
            <a:off x="0" y="478632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Kritikai összeállítást az állami földprivatizációról</a:t>
            </a:r>
            <a:endParaRPr lang="hu-H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476250"/>
          </a:xfrm>
        </p:spPr>
        <p:txBody>
          <a:bodyPr>
            <a:noAutofit/>
          </a:bodyPr>
          <a:lstStyle/>
          <a:p>
            <a:r>
              <a:rPr lang="hu-HU" sz="1400" b="1" dirty="0" smtClean="0">
                <a:solidFill>
                  <a:srgbClr val="006600"/>
                </a:solidFill>
              </a:rPr>
              <a:t>Földfórum – Bicske – 2016. 04. 07.</a:t>
            </a:r>
            <a:br>
              <a:rPr lang="hu-HU" sz="1400" b="1" dirty="0" smtClean="0">
                <a:solidFill>
                  <a:srgbClr val="006600"/>
                </a:solidFill>
              </a:rPr>
            </a:br>
            <a:r>
              <a:rPr lang="hu-HU" sz="1400" i="1" dirty="0" smtClean="0"/>
              <a:t> </a:t>
            </a:r>
            <a:r>
              <a:rPr lang="hu-HU" sz="1400" b="1" i="1" dirty="0" smtClean="0">
                <a:solidFill>
                  <a:srgbClr val="006600"/>
                </a:solidFill>
              </a:rPr>
              <a:t>Ángyán J.: Állami földprivatizáció – intézményesített földrablás: földárverések Fejér megyében  (2015) </a:t>
            </a:r>
            <a:endParaRPr lang="en-US" sz="1400" b="1" dirty="0" smtClean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51" name="Rectangle 6"/>
          <p:cNvSpPr>
            <a:spLocks noChangeArrowheads="1"/>
          </p:cNvSpPr>
          <p:nvPr/>
        </p:nvSpPr>
        <p:spPr bwMode="auto">
          <a:xfrm>
            <a:off x="-180975" y="-963613"/>
            <a:ext cx="9577388" cy="14398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80000"/>
              </a:lnSpc>
              <a:spcBef>
                <a:spcPct val="20000"/>
              </a:spcBef>
            </a:pPr>
            <a:endParaRPr lang="hu-HU" b="0"/>
          </a:p>
        </p:txBody>
      </p:sp>
      <p:sp>
        <p:nvSpPr>
          <p:cNvPr id="202760" name="Rectangle 8"/>
          <p:cNvSpPr>
            <a:spLocks noChangeArrowheads="1"/>
          </p:cNvSpPr>
          <p:nvPr/>
        </p:nvSpPr>
        <p:spPr bwMode="auto">
          <a:xfrm>
            <a:off x="1476375" y="5157788"/>
            <a:ext cx="3879850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tabLst>
                <a:tab pos="538163" algn="l"/>
              </a:tabLst>
              <a:defRPr/>
            </a:pPr>
            <a:endParaRPr lang="en-US" dirty="0">
              <a:solidFill>
                <a:srgbClr val="EDFFE7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grpSp>
        <p:nvGrpSpPr>
          <p:cNvPr id="2" name="Csoportba foglalás 15"/>
          <p:cNvGrpSpPr>
            <a:grpSpLocks/>
          </p:cNvGrpSpPr>
          <p:nvPr/>
        </p:nvGrpSpPr>
        <p:grpSpPr bwMode="auto">
          <a:xfrm>
            <a:off x="-433388" y="6092825"/>
            <a:ext cx="9577388" cy="1368425"/>
            <a:chOff x="-433388" y="6092825"/>
            <a:chExt cx="9577388" cy="1368425"/>
          </a:xfrm>
        </p:grpSpPr>
        <p:sp>
          <p:nvSpPr>
            <p:cNvPr id="2058" name="Rectangle 12"/>
            <p:cNvSpPr>
              <a:spLocks noChangeArrowheads="1"/>
            </p:cNvSpPr>
            <p:nvPr/>
          </p:nvSpPr>
          <p:spPr bwMode="auto">
            <a:xfrm>
              <a:off x="1403648" y="6092825"/>
              <a:ext cx="7416824" cy="765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>
                <a:lnSpc>
                  <a:spcPct val="80000"/>
                </a:lnSpc>
                <a:spcBef>
                  <a:spcPct val="20000"/>
                </a:spcBef>
              </a:pPr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Prof. Dr. Ángyán József ny. egyetemi tanár, az MTA doktora</a:t>
              </a:r>
            </a:p>
            <a:p>
              <a:pPr>
                <a:lnSpc>
                  <a:spcPct val="80000"/>
                </a:lnSpc>
                <a:spcBef>
                  <a:spcPct val="20000"/>
                </a:spcBef>
              </a:pPr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Szent István Egyetem, Környezet- és Tájgazdálkodási Intézet, </a:t>
              </a:r>
            </a:p>
            <a:p>
              <a:pPr>
                <a:lnSpc>
                  <a:spcPct val="80000"/>
                </a:lnSpc>
                <a:spcBef>
                  <a:spcPct val="20000"/>
                </a:spcBef>
              </a:pPr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2103 Gödöllő, Páter K. u. 1., E-mail: </a:t>
              </a:r>
              <a:r>
                <a:rPr lang="hu-HU" sz="1200" dirty="0" smtClean="0">
                  <a:latin typeface="Arial" pitchFamily="34" charset="0"/>
                  <a:cs typeface="Arial" pitchFamily="34" charset="0"/>
                  <a:hlinkClick r:id="rId2"/>
                </a:rPr>
                <a:t>drangyanj@gmail.com</a:t>
              </a:r>
              <a:endParaRPr lang="en-US" sz="1200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059" name="Picture 13" descr="SZIE_KTI_logo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5536" y="6103938"/>
              <a:ext cx="792088" cy="754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60" name="Rectangle 14"/>
            <p:cNvSpPr>
              <a:spLocks noChangeArrowheads="1"/>
            </p:cNvSpPr>
            <p:nvPr/>
          </p:nvSpPr>
          <p:spPr bwMode="auto">
            <a:xfrm>
              <a:off x="-433388" y="6092825"/>
              <a:ext cx="9577388" cy="13684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</a:pPr>
              <a:endParaRPr lang="hu-HU" b="0"/>
            </a:p>
          </p:txBody>
        </p:sp>
      </p:grpSp>
      <p:pic>
        <p:nvPicPr>
          <p:cNvPr id="9" name="Picture 2" descr="fhnp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601663" y="685800"/>
            <a:ext cx="8002587" cy="5335588"/>
          </a:xfrm>
          <a:prstGeom prst="rect">
            <a:avLst/>
          </a:prstGeom>
        </p:spPr>
      </p:pic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7380312" y="2924944"/>
            <a:ext cx="129614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sz="9600" b="0" dirty="0">
                <a:solidFill>
                  <a:srgbClr val="CCFFCC"/>
                </a:solidFill>
              </a:rPr>
              <a:t>☺</a:t>
            </a: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395288" y="4797425"/>
            <a:ext cx="83740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63538" indent="-363538" algn="ctr">
              <a:defRPr/>
            </a:pPr>
            <a:r>
              <a:rPr lang="hu-HU" sz="3200" dirty="0">
                <a:solidFill>
                  <a:srgbClr val="EDFFE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Köszönöm a megtisztelő figyelmet!</a:t>
            </a:r>
            <a:endParaRPr lang="en-US" sz="3200" b="0" dirty="0">
              <a:solidFill>
                <a:srgbClr val="EDFFE7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142852"/>
            <a:ext cx="9144000" cy="3077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4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Bicskei lakhelyű nyertes árverezők</a:t>
            </a:r>
            <a:endParaRPr kumimoji="0" lang="hu-H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Táblázat 4"/>
          <p:cNvGraphicFramePr>
            <a:graphicFrameLocks noGrp="1"/>
          </p:cNvGraphicFramePr>
          <p:nvPr/>
        </p:nvGraphicFramePr>
        <p:xfrm>
          <a:off x="142845" y="598193"/>
          <a:ext cx="8855999" cy="922872"/>
        </p:xfrm>
        <a:graphic>
          <a:graphicData uri="http://schemas.openxmlformats.org/drawingml/2006/table">
            <a:tbl>
              <a:tblPr/>
              <a:tblGrid>
                <a:gridCol w="1714511"/>
                <a:gridCol w="714380"/>
                <a:gridCol w="1000132"/>
                <a:gridCol w="2214578"/>
                <a:gridCol w="3212398"/>
              </a:tblGrid>
              <a:tr h="4093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Árverési kód</a:t>
                      </a:r>
                      <a:endParaRPr lang="hu-HU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1050" marR="41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Terület</a:t>
                      </a:r>
                      <a:endParaRPr lang="hu-HU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(ha)</a:t>
                      </a:r>
                      <a:endParaRPr lang="hu-HU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1050" marR="41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Nyertes ár </a:t>
                      </a:r>
                      <a:r>
                        <a:rPr lang="hu-HU" sz="14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</a:t>
                      </a:r>
                      <a:r>
                        <a:rPr lang="hu-HU" sz="140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mFt</a:t>
                      </a:r>
                      <a:r>
                        <a:rPr lang="hu-HU" sz="14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)</a:t>
                      </a:r>
                      <a:endParaRPr lang="hu-HU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1050" marR="41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Árverező</a:t>
                      </a:r>
                      <a:endParaRPr lang="hu-HU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1050" marR="41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Lakcím</a:t>
                      </a:r>
                      <a:endParaRPr lang="hu-HU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1050" marR="41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245">
                <a:tc>
                  <a:txBody>
                    <a:bodyPr/>
                    <a:lstStyle/>
                    <a:p>
                      <a:pPr lvl="1" algn="l" fontAlgn="b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Bicske062/18</a:t>
                      </a:r>
                    </a:p>
                  </a:txBody>
                  <a:tcPr marL="2712" marR="2712" marT="27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8,9</a:t>
                      </a:r>
                    </a:p>
                  </a:txBody>
                  <a:tcPr marL="2712" marR="2712" marT="27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11,15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712" marR="2712" marT="27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Horváth János István</a:t>
                      </a:r>
                    </a:p>
                  </a:txBody>
                  <a:tcPr marL="2712" marR="2712" marT="27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2060 Bicske Arany János u. 20.</a:t>
                      </a:r>
                    </a:p>
                  </a:txBody>
                  <a:tcPr marL="2712" marR="2712" marT="27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245">
                <a:tc>
                  <a:txBody>
                    <a:bodyPr/>
                    <a:lstStyle/>
                    <a:p>
                      <a:pPr lvl="1" algn="l" fontAlgn="b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Mány0113/6</a:t>
                      </a:r>
                    </a:p>
                  </a:txBody>
                  <a:tcPr marL="2712" marR="2712" marT="27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147,7</a:t>
                      </a:r>
                    </a:p>
                  </a:txBody>
                  <a:tcPr marL="2712" marR="2712" marT="27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139,85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712" marR="2712" marT="27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Bárány Zsolt</a:t>
                      </a:r>
                    </a:p>
                  </a:txBody>
                  <a:tcPr marL="2712" marR="2712" marT="27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2060 Bicske Fáy András u. 5.1/4.</a:t>
                      </a:r>
                    </a:p>
                  </a:txBody>
                  <a:tcPr marL="2712" marR="2712" marT="27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1714488"/>
            <a:ext cx="2143140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Szövegdoboz 10"/>
          <p:cNvSpPr txBox="1"/>
          <p:nvPr/>
        </p:nvSpPr>
        <p:spPr>
          <a:xfrm>
            <a:off x="6429388" y="1857364"/>
            <a:ext cx="25002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b="1" dirty="0" smtClean="0"/>
              <a:t>Bárány Zsigmond és fia, Zsolt</a:t>
            </a:r>
            <a:endParaRPr lang="hu-HU" dirty="0"/>
          </a:p>
        </p:txBody>
      </p:sp>
      <p:sp>
        <p:nvSpPr>
          <p:cNvPr id="13" name="Téglalap 12"/>
          <p:cNvSpPr/>
          <p:nvPr/>
        </p:nvSpPr>
        <p:spPr>
          <a:xfrm>
            <a:off x="0" y="3500438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hu-HU" sz="1400" b="1" dirty="0" smtClean="0">
                <a:solidFill>
                  <a:srgbClr val="22222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Bicskei földekre licitáló nyertes árverezők</a:t>
            </a:r>
            <a:endParaRPr lang="hu-HU" sz="1400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5" name="Táblázat 14"/>
          <p:cNvGraphicFramePr>
            <a:graphicFrameLocks noGrp="1"/>
          </p:cNvGraphicFramePr>
          <p:nvPr/>
        </p:nvGraphicFramePr>
        <p:xfrm>
          <a:off x="142844" y="4000506"/>
          <a:ext cx="8786874" cy="2016903"/>
        </p:xfrm>
        <a:graphic>
          <a:graphicData uri="http://schemas.openxmlformats.org/drawingml/2006/table">
            <a:tbl>
              <a:tblPr/>
              <a:tblGrid>
                <a:gridCol w="1728919"/>
                <a:gridCol w="687925"/>
                <a:gridCol w="1066256"/>
                <a:gridCol w="2517692"/>
                <a:gridCol w="2786082"/>
              </a:tblGrid>
              <a:tr h="4740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Árverési kód</a:t>
                      </a:r>
                      <a:endParaRPr lang="hu-HU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0698" marR="406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Terület</a:t>
                      </a:r>
                      <a:endParaRPr lang="hu-HU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(ha)</a:t>
                      </a:r>
                      <a:endParaRPr lang="hu-HU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0698" marR="406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Nyertes ár </a:t>
                      </a:r>
                      <a:r>
                        <a:rPr lang="hu-HU" sz="14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</a:t>
                      </a:r>
                      <a:r>
                        <a:rPr lang="hu-HU" sz="140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mFt</a:t>
                      </a:r>
                      <a:r>
                        <a:rPr lang="hu-HU" sz="14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)</a:t>
                      </a:r>
                      <a:endParaRPr lang="hu-HU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0698" marR="406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Árverező</a:t>
                      </a:r>
                      <a:endParaRPr lang="hu-HU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0698" marR="406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Lakcím</a:t>
                      </a:r>
                      <a:endParaRPr lang="hu-HU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0698" marR="406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025">
                <a:tc>
                  <a:txBody>
                    <a:bodyPr/>
                    <a:lstStyle/>
                    <a:p>
                      <a:pPr lvl="1" algn="l" fontAlgn="b"/>
                      <a:r>
                        <a:rPr lang="hu-HU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Bicske 037/23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712" marR="2712" marT="27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9,6</a:t>
                      </a:r>
                    </a:p>
                  </a:txBody>
                  <a:tcPr marL="2712" marR="2712" marT="27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13,85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712" marR="2712" marT="27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Forró Tibor</a:t>
                      </a:r>
                    </a:p>
                  </a:txBody>
                  <a:tcPr marL="2712" marR="2712" marT="27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2051 Biatorbágy Csermely köz 11.</a:t>
                      </a:r>
                    </a:p>
                  </a:txBody>
                  <a:tcPr marL="2712" marR="2712" marT="27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025">
                <a:tc>
                  <a:txBody>
                    <a:bodyPr/>
                    <a:lstStyle/>
                    <a:p>
                      <a:pPr lvl="1" algn="l" fontAlgn="b"/>
                      <a:r>
                        <a:rPr lang="hu-HU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Bicske 0458/1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712" marR="2712" marT="27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16,3</a:t>
                      </a:r>
                    </a:p>
                  </a:txBody>
                  <a:tcPr marL="2712" marR="2712" marT="27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13,65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712" marR="2712" marT="27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Balázs Krisztián</a:t>
                      </a:r>
                    </a:p>
                  </a:txBody>
                  <a:tcPr marL="2712" marR="2712" marT="27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2064 Csabdi Béke u. 56.</a:t>
                      </a:r>
                    </a:p>
                  </a:txBody>
                  <a:tcPr marL="2712" marR="2712" marT="27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025">
                <a:tc>
                  <a:txBody>
                    <a:bodyPr/>
                    <a:lstStyle/>
                    <a:p>
                      <a:pPr lvl="1" algn="l" fontAlgn="b"/>
                      <a:r>
                        <a:rPr lang="hu-HU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Bicske 0448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712" marR="2712" marT="27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19,3</a:t>
                      </a:r>
                    </a:p>
                  </a:txBody>
                  <a:tcPr marL="2712" marR="2712" marT="27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9,65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712" marR="2712" marT="27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hu-HU" sz="1400" b="0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Dr.Nándorfi</a:t>
                      </a:r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Zoltán Géza</a:t>
                      </a:r>
                    </a:p>
                  </a:txBody>
                  <a:tcPr marL="2712" marR="2712" marT="27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2064 Csabdi Béke u. 64.</a:t>
                      </a:r>
                    </a:p>
                  </a:txBody>
                  <a:tcPr marL="2712" marR="2712" marT="27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025">
                <a:tc>
                  <a:txBody>
                    <a:bodyPr/>
                    <a:lstStyle/>
                    <a:p>
                      <a:pPr lvl="1" algn="l" fontAlgn="b"/>
                      <a:r>
                        <a:rPr lang="hu-HU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Bicske 0454/1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712" marR="2712" marT="27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7,2</a:t>
                      </a:r>
                    </a:p>
                  </a:txBody>
                  <a:tcPr marL="2712" marR="2712" marT="27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5,50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712" marR="2712" marT="27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hu-HU" sz="1400" b="0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Dr.Nándorfi</a:t>
                      </a:r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Zoltán Géza</a:t>
                      </a:r>
                    </a:p>
                  </a:txBody>
                  <a:tcPr marL="2712" marR="2712" marT="27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2064 Csabdi Béke u. 64.</a:t>
                      </a:r>
                    </a:p>
                  </a:txBody>
                  <a:tcPr marL="2712" marR="2712" marT="27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025">
                <a:tc>
                  <a:txBody>
                    <a:bodyPr/>
                    <a:lstStyle/>
                    <a:p>
                      <a:pPr lvl="1" algn="l" fontAlgn="b"/>
                      <a:r>
                        <a:rPr lang="hu-HU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Bicske 0456/2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712" marR="2712" marT="27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18,9</a:t>
                      </a:r>
                    </a:p>
                  </a:txBody>
                  <a:tcPr marL="2712" marR="2712" marT="27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10,55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712" marR="2712" marT="27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hu-HU" sz="1400" b="0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Dr.Nándorfi</a:t>
                      </a:r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Zoltán Géza</a:t>
                      </a:r>
                    </a:p>
                  </a:txBody>
                  <a:tcPr marL="2712" marR="2712" marT="27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2064 Csabdi Béke u. 64.</a:t>
                      </a:r>
                    </a:p>
                  </a:txBody>
                  <a:tcPr marL="2712" marR="2712" marT="27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025">
                <a:tc>
                  <a:txBody>
                    <a:bodyPr/>
                    <a:lstStyle/>
                    <a:p>
                      <a:pPr lvl="1" algn="l" fontAlgn="b"/>
                      <a:r>
                        <a:rPr lang="hu-HU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Bicske 062/18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712" marR="2712" marT="27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8,9</a:t>
                      </a:r>
                    </a:p>
                  </a:txBody>
                  <a:tcPr marL="2712" marR="2712" marT="27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11,15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712" marR="2712" marT="27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Horváth János István</a:t>
                      </a:r>
                    </a:p>
                  </a:txBody>
                  <a:tcPr marL="2712" marR="2712" marT="27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2060 Bicske Arany János u. 20.</a:t>
                      </a:r>
                    </a:p>
                  </a:txBody>
                  <a:tcPr marL="2712" marR="2712" marT="27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025">
                <a:tc>
                  <a:txBody>
                    <a:bodyPr/>
                    <a:lstStyle/>
                    <a:p>
                      <a:pPr lvl="1" algn="l" fontAlgn="b"/>
                      <a:r>
                        <a:rPr lang="hu-HU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Összesen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712" marR="2712" marT="27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80,1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712" marR="2712" marT="27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64,35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712" marR="2712" marT="27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hu-HU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 fő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712" marR="2712" marT="27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hu-HU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Biatorbágy – Csabdi / Bicske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712" marR="2712" marT="27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476250"/>
          </a:xfrm>
        </p:spPr>
        <p:txBody>
          <a:bodyPr>
            <a:noAutofit/>
          </a:bodyPr>
          <a:lstStyle/>
          <a:p>
            <a:r>
              <a:rPr lang="hu-HU" sz="1400" b="1" dirty="0" smtClean="0">
                <a:solidFill>
                  <a:srgbClr val="006600"/>
                </a:solidFill>
              </a:rPr>
              <a:t>Földfórum – Bicske – 2016. 04. 07.</a:t>
            </a:r>
            <a:br>
              <a:rPr lang="hu-HU" sz="1400" b="1" dirty="0" smtClean="0">
                <a:solidFill>
                  <a:srgbClr val="006600"/>
                </a:solidFill>
              </a:rPr>
            </a:br>
            <a:r>
              <a:rPr lang="hu-HU" sz="1400" i="1" dirty="0" smtClean="0"/>
              <a:t> </a:t>
            </a:r>
            <a:r>
              <a:rPr lang="hu-HU" sz="1400" b="1" i="1" dirty="0" smtClean="0">
                <a:solidFill>
                  <a:srgbClr val="006600"/>
                </a:solidFill>
              </a:rPr>
              <a:t>Ángyán J.: Állami földprivatizáció – intézményesített földrablás: földárverések Fejér megyében  (2015)</a:t>
            </a:r>
            <a:endParaRPr lang="en-US" sz="1400" b="1" dirty="0" smtClean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51" name="Rectangle 6"/>
          <p:cNvSpPr>
            <a:spLocks noChangeArrowheads="1"/>
          </p:cNvSpPr>
          <p:nvPr/>
        </p:nvSpPr>
        <p:spPr bwMode="auto">
          <a:xfrm>
            <a:off x="-180975" y="-963613"/>
            <a:ext cx="9577388" cy="14398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80000"/>
              </a:lnSpc>
              <a:spcBef>
                <a:spcPct val="20000"/>
              </a:spcBef>
            </a:pPr>
            <a:endParaRPr lang="hu-HU" b="0"/>
          </a:p>
        </p:txBody>
      </p:sp>
      <p:sp>
        <p:nvSpPr>
          <p:cNvPr id="202760" name="Rectangle 8"/>
          <p:cNvSpPr>
            <a:spLocks noChangeArrowheads="1"/>
          </p:cNvSpPr>
          <p:nvPr/>
        </p:nvSpPr>
        <p:spPr bwMode="auto">
          <a:xfrm>
            <a:off x="1547664" y="1124745"/>
            <a:ext cx="676875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tabLst>
                <a:tab pos="538163" algn="l"/>
              </a:tabLst>
              <a:defRPr/>
            </a:pPr>
            <a:endParaRPr lang="en-US" dirty="0">
              <a:solidFill>
                <a:srgbClr val="EDFFE7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grpSp>
        <p:nvGrpSpPr>
          <p:cNvPr id="2" name="Csoportba foglalás 15"/>
          <p:cNvGrpSpPr>
            <a:grpSpLocks/>
          </p:cNvGrpSpPr>
          <p:nvPr/>
        </p:nvGrpSpPr>
        <p:grpSpPr bwMode="auto">
          <a:xfrm>
            <a:off x="-433388" y="6092825"/>
            <a:ext cx="9577388" cy="1368425"/>
            <a:chOff x="-433388" y="6092825"/>
            <a:chExt cx="9577388" cy="1368425"/>
          </a:xfrm>
        </p:grpSpPr>
        <p:sp>
          <p:nvSpPr>
            <p:cNvPr id="2058" name="Rectangle 12"/>
            <p:cNvSpPr>
              <a:spLocks noChangeArrowheads="1"/>
            </p:cNvSpPr>
            <p:nvPr/>
          </p:nvSpPr>
          <p:spPr bwMode="auto">
            <a:xfrm>
              <a:off x="1403648" y="6092825"/>
              <a:ext cx="7416824" cy="765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>
                <a:lnSpc>
                  <a:spcPct val="80000"/>
                </a:lnSpc>
                <a:spcBef>
                  <a:spcPct val="20000"/>
                </a:spcBef>
              </a:pPr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Prof. Dr. Ángyán József ny. egyetemi tanár, az MTA doktora</a:t>
              </a:r>
            </a:p>
            <a:p>
              <a:pPr>
                <a:lnSpc>
                  <a:spcPct val="80000"/>
                </a:lnSpc>
                <a:spcBef>
                  <a:spcPct val="20000"/>
                </a:spcBef>
              </a:pPr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Szent István Egyetem, Környezet- és Tájgazdálkodási Intézet, </a:t>
              </a:r>
            </a:p>
            <a:p>
              <a:pPr>
                <a:lnSpc>
                  <a:spcPct val="80000"/>
                </a:lnSpc>
                <a:spcBef>
                  <a:spcPct val="20000"/>
                </a:spcBef>
              </a:pPr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2103 Gödöllő, Páter K. u. 1., E-mail: </a:t>
              </a:r>
              <a:r>
                <a:rPr lang="hu-HU" sz="1200" dirty="0" smtClean="0">
                  <a:latin typeface="Arial" pitchFamily="34" charset="0"/>
                  <a:cs typeface="Arial" pitchFamily="34" charset="0"/>
                  <a:hlinkClick r:id="rId3"/>
                </a:rPr>
                <a:t>drangyanj@gmail.com</a:t>
              </a:r>
              <a:endParaRPr lang="en-US" sz="1200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059" name="Picture 13" descr="SZIE_KTI_log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95536" y="6103938"/>
              <a:ext cx="792088" cy="754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60" name="Rectangle 14"/>
            <p:cNvSpPr>
              <a:spLocks noChangeArrowheads="1"/>
            </p:cNvSpPr>
            <p:nvPr/>
          </p:nvSpPr>
          <p:spPr bwMode="auto">
            <a:xfrm>
              <a:off x="-433388" y="6092825"/>
              <a:ext cx="9577388" cy="13684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</a:pPr>
              <a:endParaRPr lang="hu-HU" b="0"/>
            </a:p>
          </p:txBody>
        </p:sp>
      </p:grpSp>
      <p:sp>
        <p:nvSpPr>
          <p:cNvPr id="19" name="Téglalap 18"/>
          <p:cNvSpPr/>
          <p:nvPr/>
        </p:nvSpPr>
        <p:spPr>
          <a:xfrm>
            <a:off x="611560" y="908720"/>
            <a:ext cx="78488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6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A legnagyobb </a:t>
            </a:r>
            <a:r>
              <a:rPr lang="hu-HU" sz="16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7 </a:t>
            </a:r>
            <a:r>
              <a:rPr lang="hu-HU" sz="16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érdekeltség </a:t>
            </a:r>
            <a:r>
              <a:rPr lang="hu-HU" sz="16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támogatott </a:t>
            </a:r>
            <a:r>
              <a:rPr lang="hu-HU" sz="16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terület</a:t>
            </a:r>
            <a:r>
              <a:rPr lang="hu-HU" sz="16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ének </a:t>
            </a:r>
            <a:r>
              <a:rPr lang="hu-HU" sz="16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növekedése</a:t>
            </a:r>
            <a:r>
              <a:rPr lang="hu-HU" sz="16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a </a:t>
            </a:r>
            <a:r>
              <a:rPr lang="hu-HU" sz="16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2011-2014-es</a:t>
            </a:r>
            <a:r>
              <a:rPr lang="hu-HU" sz="16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időszakban</a:t>
            </a:r>
            <a:endParaRPr lang="hu-HU" sz="16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Táblázat 10"/>
          <p:cNvGraphicFramePr>
            <a:graphicFrameLocks noGrp="1"/>
          </p:cNvGraphicFramePr>
          <p:nvPr/>
        </p:nvGraphicFramePr>
        <p:xfrm>
          <a:off x="179510" y="2071678"/>
          <a:ext cx="8712969" cy="2428890"/>
        </p:xfrm>
        <a:graphic>
          <a:graphicData uri="http://schemas.openxmlformats.org/drawingml/2006/table">
            <a:tbl>
              <a:tblPr/>
              <a:tblGrid>
                <a:gridCol w="5328594"/>
                <a:gridCol w="1008112"/>
                <a:gridCol w="1008112"/>
                <a:gridCol w="1368151"/>
              </a:tblGrid>
              <a:tr h="454476">
                <a:tc rowSpan="2">
                  <a:txBody>
                    <a:bodyPr/>
                    <a:lstStyle/>
                    <a:p>
                      <a:pPr marL="0" indent="8255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kern="1200" dirty="0">
                          <a:solidFill>
                            <a:srgbClr val="0066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Agrárérdekeltség (cégháló) /személy (tulajdonos</a:t>
                      </a:r>
                      <a:r>
                        <a:rPr lang="hu-HU" sz="1400" b="1" kern="1200" dirty="0" smtClean="0">
                          <a:solidFill>
                            <a:srgbClr val="0066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)</a:t>
                      </a:r>
                      <a:endParaRPr lang="hu-HU" sz="1400" b="1" kern="1200" dirty="0">
                        <a:solidFill>
                          <a:srgbClr val="0066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703" marR="637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indent="269875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 smtClean="0">
                          <a:solidFill>
                            <a:srgbClr val="0066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Támogatott terület  (ezer ha)</a:t>
                      </a:r>
                      <a:endParaRPr lang="hu-HU" sz="1400" b="1" kern="1200" dirty="0">
                        <a:solidFill>
                          <a:srgbClr val="0066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703" marR="637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 sz="1400" dirty="0"/>
                    </a:p>
                  </a:txBody>
                  <a:tcPr marL="63703" marR="637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indent="269875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kern="1200" dirty="0" smtClean="0">
                          <a:solidFill>
                            <a:srgbClr val="0066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Növekedés</a:t>
                      </a:r>
                    </a:p>
                    <a:p>
                      <a:pPr marL="0" indent="269875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kern="1200" dirty="0" smtClean="0">
                          <a:solidFill>
                            <a:srgbClr val="0066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2014/2011</a:t>
                      </a:r>
                    </a:p>
                    <a:p>
                      <a:pPr marL="0" indent="269875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kern="1200" dirty="0" smtClean="0">
                          <a:solidFill>
                            <a:srgbClr val="0066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(%)</a:t>
                      </a:r>
                      <a:endParaRPr lang="hu-HU" sz="1400" b="1" kern="1200" dirty="0">
                        <a:solidFill>
                          <a:srgbClr val="0066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703" marR="637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342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269875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kern="1200" dirty="0" smtClean="0">
                          <a:solidFill>
                            <a:srgbClr val="0066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2011</a:t>
                      </a:r>
                      <a:endParaRPr lang="hu-HU" sz="1400" b="1" kern="1200" dirty="0">
                        <a:solidFill>
                          <a:srgbClr val="0066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703" marR="637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69875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kern="1200" dirty="0" smtClean="0">
                          <a:solidFill>
                            <a:srgbClr val="0066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2014</a:t>
                      </a:r>
                      <a:endParaRPr lang="hu-HU" sz="1400" b="1" kern="1200" dirty="0">
                        <a:solidFill>
                          <a:srgbClr val="0066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703" marR="637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217134">
                <a:tc>
                  <a:txBody>
                    <a:bodyPr/>
                    <a:lstStyle/>
                    <a:p>
                      <a:pPr marL="0" indent="8255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i="1" kern="1200" dirty="0">
                          <a:solidFill>
                            <a:srgbClr val="0066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 Csányi Sándor (</a:t>
                      </a:r>
                      <a:r>
                        <a:rPr lang="hu-HU" sz="1400" b="0" i="1" kern="1200" dirty="0">
                          <a:solidFill>
                            <a:srgbClr val="0066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Bonafarm-csoport)</a:t>
                      </a:r>
                    </a:p>
                  </a:txBody>
                  <a:tcPr marL="63703" marR="637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69875" algn="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0" kern="1200" dirty="0">
                          <a:solidFill>
                            <a:srgbClr val="0066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16,57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69875" algn="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0" kern="1200" dirty="0">
                          <a:solidFill>
                            <a:srgbClr val="0066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28,31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69875" algn="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0" kern="1200" dirty="0">
                          <a:solidFill>
                            <a:srgbClr val="0066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70,9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134">
                <a:tc>
                  <a:txBody>
                    <a:bodyPr/>
                    <a:lstStyle/>
                    <a:p>
                      <a:pPr marL="0" indent="8255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i="1" kern="1200" dirty="0">
                          <a:solidFill>
                            <a:srgbClr val="0066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2. Nyerges Zsolt </a:t>
                      </a:r>
                      <a:r>
                        <a:rPr lang="hu-HU" sz="1400" b="1" i="1" kern="1200" dirty="0" err="1" smtClean="0">
                          <a:solidFill>
                            <a:srgbClr val="0066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-Simicska</a:t>
                      </a:r>
                      <a:r>
                        <a:rPr lang="hu-HU" sz="1400" b="1" i="1" kern="1200" dirty="0" smtClean="0">
                          <a:solidFill>
                            <a:srgbClr val="0066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hu-HU" sz="1400" b="1" i="1" kern="1200" dirty="0">
                          <a:solidFill>
                            <a:srgbClr val="0066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Lajos  </a:t>
                      </a:r>
                      <a:r>
                        <a:rPr lang="hu-HU" sz="1400" b="0" i="1" kern="1200" dirty="0">
                          <a:solidFill>
                            <a:srgbClr val="0066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(Mezort-csoport)</a:t>
                      </a:r>
                    </a:p>
                  </a:txBody>
                  <a:tcPr marL="63703" marR="637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69875" algn="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0" kern="1200" dirty="0">
                          <a:solidFill>
                            <a:srgbClr val="0066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14,46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69875" algn="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0" kern="1200" dirty="0">
                          <a:solidFill>
                            <a:srgbClr val="0066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24,93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69875" algn="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0" kern="1200" dirty="0">
                          <a:solidFill>
                            <a:srgbClr val="0066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72,4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134">
                <a:tc>
                  <a:txBody>
                    <a:bodyPr/>
                    <a:lstStyle/>
                    <a:p>
                      <a:pPr marL="0" indent="8255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i="1" kern="1200" dirty="0">
                          <a:solidFill>
                            <a:srgbClr val="0066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3. Leisztinger Tamás (</a:t>
                      </a:r>
                      <a:r>
                        <a:rPr lang="hu-HU" sz="1400" b="0" i="1" kern="1200" dirty="0">
                          <a:solidFill>
                            <a:srgbClr val="0066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Forrás-csoport)</a:t>
                      </a:r>
                    </a:p>
                  </a:txBody>
                  <a:tcPr marL="63703" marR="637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69875" algn="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0" kern="1200" dirty="0">
                          <a:solidFill>
                            <a:srgbClr val="0066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11,78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69875" algn="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0" kern="1200" dirty="0">
                          <a:solidFill>
                            <a:srgbClr val="0066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23,15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69875" algn="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74015" algn="l"/>
                        </a:tabLst>
                      </a:pPr>
                      <a:r>
                        <a:rPr lang="hu-HU" sz="1400" b="0" kern="1200" dirty="0">
                          <a:solidFill>
                            <a:srgbClr val="0066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	96,5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134">
                <a:tc>
                  <a:txBody>
                    <a:bodyPr/>
                    <a:lstStyle/>
                    <a:p>
                      <a:pPr marL="0" marR="0" indent="825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1" i="1" kern="1200" dirty="0" smtClean="0">
                          <a:solidFill>
                            <a:srgbClr val="0066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4. Dorogi Árpád-Helmut </a:t>
                      </a:r>
                      <a:r>
                        <a:rPr lang="hu-HU" sz="1400" b="1" i="1" kern="1200" dirty="0" err="1" smtClean="0">
                          <a:solidFill>
                            <a:srgbClr val="0066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Gsuk-Zászlós</a:t>
                      </a:r>
                      <a:r>
                        <a:rPr lang="hu-HU" sz="1400" b="1" i="1" kern="1200" dirty="0" smtClean="0">
                          <a:solidFill>
                            <a:srgbClr val="0066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Tibor </a:t>
                      </a:r>
                      <a:r>
                        <a:rPr lang="hu-HU" sz="1400" b="0" i="1" kern="1200" dirty="0" smtClean="0">
                          <a:solidFill>
                            <a:srgbClr val="0066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(</a:t>
                      </a:r>
                      <a:r>
                        <a:rPr lang="hu-HU" sz="1400" b="0" i="1" kern="1200" dirty="0" err="1" smtClean="0">
                          <a:solidFill>
                            <a:srgbClr val="0066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GSD-csoport</a:t>
                      </a:r>
                      <a:r>
                        <a:rPr lang="hu-HU" sz="1400" b="0" i="1" kern="1200" dirty="0" smtClean="0">
                          <a:solidFill>
                            <a:srgbClr val="0066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)</a:t>
                      </a:r>
                      <a:endParaRPr lang="hu-HU" sz="1400" b="0" i="1" kern="1200" dirty="0">
                        <a:solidFill>
                          <a:srgbClr val="0066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703" marR="637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69875" algn="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0" kern="1200" dirty="0">
                          <a:solidFill>
                            <a:srgbClr val="0066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7,54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69875" algn="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0" kern="1200" dirty="0">
                          <a:solidFill>
                            <a:srgbClr val="0066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12,41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69875" algn="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74015" algn="l"/>
                        </a:tabLst>
                      </a:pPr>
                      <a:r>
                        <a:rPr lang="hu-HU" sz="1400" b="0" kern="1200" dirty="0">
                          <a:solidFill>
                            <a:srgbClr val="0066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64,6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134">
                <a:tc>
                  <a:txBody>
                    <a:bodyPr/>
                    <a:lstStyle/>
                    <a:p>
                      <a:pPr marL="0" marR="0" indent="825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1" i="1" kern="1200" dirty="0" smtClean="0">
                          <a:solidFill>
                            <a:srgbClr val="0066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5. Kárpáti L.-Harsányi </a:t>
                      </a:r>
                      <a:r>
                        <a:rPr lang="hu-HU" sz="1400" b="1" i="1" kern="1200" dirty="0" err="1" smtClean="0">
                          <a:solidFill>
                            <a:srgbClr val="0066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Zs.-Délity</a:t>
                      </a:r>
                      <a:r>
                        <a:rPr lang="hu-HU" sz="1400" b="1" i="1" kern="1200" dirty="0" smtClean="0">
                          <a:solidFill>
                            <a:srgbClr val="0066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J.</a:t>
                      </a:r>
                      <a:r>
                        <a:rPr lang="hu-HU" sz="1400" b="0" i="1" kern="1200" dirty="0" smtClean="0">
                          <a:solidFill>
                            <a:srgbClr val="0066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(</a:t>
                      </a:r>
                      <a:r>
                        <a:rPr lang="hu-HU" sz="1400" b="0" i="1" kern="1200" dirty="0" err="1" smtClean="0">
                          <a:solidFill>
                            <a:srgbClr val="0066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KHD-csoport</a:t>
                      </a:r>
                      <a:r>
                        <a:rPr lang="hu-HU" sz="1400" b="0" i="1" kern="1200" dirty="0" smtClean="0">
                          <a:solidFill>
                            <a:srgbClr val="0066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,</a:t>
                      </a:r>
                      <a:r>
                        <a:rPr lang="hu-HU" sz="1400" b="0" i="1" kern="1200" baseline="0" dirty="0" smtClean="0">
                          <a:solidFill>
                            <a:srgbClr val="0066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hu-HU" sz="1400" b="0" i="1" kern="1200" baseline="0" dirty="0" err="1" smtClean="0">
                          <a:solidFill>
                            <a:srgbClr val="0066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Hód-Mg</a:t>
                      </a:r>
                      <a:r>
                        <a:rPr lang="hu-HU" sz="1400" b="0" i="1" kern="1200" baseline="0" dirty="0" smtClean="0">
                          <a:solidFill>
                            <a:srgbClr val="0066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. Zrt.)</a:t>
                      </a:r>
                      <a:endParaRPr lang="hu-HU" sz="1400" b="0" i="1" kern="1200" dirty="0">
                        <a:solidFill>
                          <a:srgbClr val="0066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703" marR="637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69875" algn="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0" kern="1200" dirty="0" smtClean="0">
                          <a:solidFill>
                            <a:srgbClr val="0066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7,07</a:t>
                      </a:r>
                      <a:endParaRPr lang="hu-HU" sz="1400" b="0" kern="1200" dirty="0">
                        <a:solidFill>
                          <a:srgbClr val="0066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69875" algn="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0" kern="1200" dirty="0">
                          <a:solidFill>
                            <a:srgbClr val="0066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11,68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69875" algn="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0" kern="1200" dirty="0" smtClean="0">
                          <a:solidFill>
                            <a:srgbClr val="0066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65,2</a:t>
                      </a:r>
                      <a:endParaRPr lang="hu-HU" sz="1400" b="0" kern="1200" dirty="0">
                        <a:solidFill>
                          <a:srgbClr val="0066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134">
                <a:tc>
                  <a:txBody>
                    <a:bodyPr/>
                    <a:lstStyle/>
                    <a:p>
                      <a:pPr marL="0" indent="8255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i="1" kern="1200" dirty="0" smtClean="0">
                          <a:solidFill>
                            <a:srgbClr val="0066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6. </a:t>
                      </a:r>
                      <a:r>
                        <a:rPr lang="hu-HU" sz="1400" b="1" i="1" kern="1200" dirty="0">
                          <a:solidFill>
                            <a:srgbClr val="0066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Bódi László </a:t>
                      </a:r>
                      <a:r>
                        <a:rPr lang="hu-HU" sz="1400" b="0" i="1" kern="1200" dirty="0">
                          <a:solidFill>
                            <a:srgbClr val="0066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(Tedej-csoport)</a:t>
                      </a:r>
                    </a:p>
                  </a:txBody>
                  <a:tcPr marL="63703" marR="637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69875" algn="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0" kern="1200" dirty="0">
                          <a:solidFill>
                            <a:srgbClr val="0066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5,41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69875" algn="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0" kern="1200" dirty="0">
                          <a:solidFill>
                            <a:srgbClr val="0066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6,57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69875" algn="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74015" algn="l"/>
                        </a:tabLst>
                      </a:pPr>
                      <a:r>
                        <a:rPr lang="hu-HU" sz="1400" b="0" kern="1200" dirty="0" smtClean="0">
                          <a:solidFill>
                            <a:srgbClr val="0066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21,4</a:t>
                      </a:r>
                      <a:endParaRPr lang="hu-HU" sz="1400" b="0" kern="1200" dirty="0">
                        <a:solidFill>
                          <a:srgbClr val="0066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134">
                <a:tc>
                  <a:txBody>
                    <a:bodyPr/>
                    <a:lstStyle/>
                    <a:p>
                      <a:pPr marL="0" marR="0" indent="825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1" i="1" kern="1200" dirty="0" smtClean="0">
                          <a:solidFill>
                            <a:srgbClr val="0066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7. Mádl István (</a:t>
                      </a:r>
                      <a:r>
                        <a:rPr lang="hu-HU" sz="1400" b="0" i="1" kern="1200" dirty="0" err="1" smtClean="0">
                          <a:solidFill>
                            <a:srgbClr val="0066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Agroprodukt-csoport</a:t>
                      </a:r>
                      <a:r>
                        <a:rPr lang="hu-HU" sz="1400" b="0" i="1" kern="1200" dirty="0" smtClean="0">
                          <a:solidFill>
                            <a:srgbClr val="0066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)</a:t>
                      </a:r>
                      <a:endParaRPr lang="hu-HU" sz="1400" b="0" i="1" kern="1200" dirty="0">
                        <a:solidFill>
                          <a:srgbClr val="0066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703" marR="637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69875" algn="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0" kern="1200" dirty="0">
                          <a:solidFill>
                            <a:srgbClr val="0066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5,03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69875" algn="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0" kern="1200" dirty="0">
                          <a:solidFill>
                            <a:srgbClr val="0066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5,33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69875" algn="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74015" algn="l"/>
                        </a:tabLst>
                      </a:pPr>
                      <a:r>
                        <a:rPr lang="hu-HU" sz="1400" b="0" kern="1200" dirty="0" smtClean="0">
                          <a:solidFill>
                            <a:srgbClr val="0066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6,0</a:t>
                      </a:r>
                      <a:endParaRPr lang="hu-HU" sz="1400" b="0" kern="1200" dirty="0">
                        <a:solidFill>
                          <a:srgbClr val="0066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134">
                <a:tc>
                  <a:txBody>
                    <a:bodyPr/>
                    <a:lstStyle/>
                    <a:p>
                      <a:pPr marL="0" indent="269875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i="1" kern="1200" dirty="0">
                          <a:solidFill>
                            <a:srgbClr val="0066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Összesen</a:t>
                      </a:r>
                    </a:p>
                  </a:txBody>
                  <a:tcPr marL="63703" marR="637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69875" algn="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kern="1200" dirty="0" smtClean="0">
                          <a:solidFill>
                            <a:srgbClr val="0066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67,86</a:t>
                      </a:r>
                      <a:endParaRPr lang="hu-HU" sz="1400" b="1" kern="1200" dirty="0">
                        <a:solidFill>
                          <a:srgbClr val="0066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69875" algn="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kern="1200" dirty="0">
                          <a:solidFill>
                            <a:srgbClr val="0066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112,38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69875" algn="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kern="1200" dirty="0" smtClean="0">
                          <a:solidFill>
                            <a:srgbClr val="0066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65,6</a:t>
                      </a:r>
                      <a:endParaRPr lang="hu-HU" sz="1400" b="1" kern="1200" dirty="0">
                        <a:solidFill>
                          <a:srgbClr val="0066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703" marR="637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Szövegdoboz 11"/>
          <p:cNvSpPr txBox="1"/>
          <p:nvPr/>
        </p:nvSpPr>
        <p:spPr>
          <a:xfrm>
            <a:off x="0" y="4357694"/>
            <a:ext cx="8929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476250"/>
          </a:xfrm>
        </p:spPr>
        <p:txBody>
          <a:bodyPr>
            <a:noAutofit/>
          </a:bodyPr>
          <a:lstStyle/>
          <a:p>
            <a:r>
              <a:rPr lang="hu-HU" sz="1400" b="1" dirty="0" smtClean="0">
                <a:solidFill>
                  <a:srgbClr val="006600"/>
                </a:solidFill>
              </a:rPr>
              <a:t>Földfórum – Bicske – 2016. 04. 07.</a:t>
            </a:r>
            <a:br>
              <a:rPr lang="hu-HU" sz="1400" b="1" dirty="0" smtClean="0">
                <a:solidFill>
                  <a:srgbClr val="006600"/>
                </a:solidFill>
              </a:rPr>
            </a:br>
            <a:r>
              <a:rPr lang="hu-HU" sz="1400" i="1" dirty="0" smtClean="0"/>
              <a:t> </a:t>
            </a:r>
            <a:r>
              <a:rPr lang="hu-HU" sz="1400" b="1" i="1" dirty="0" smtClean="0">
                <a:solidFill>
                  <a:srgbClr val="006600"/>
                </a:solidFill>
              </a:rPr>
              <a:t>Ángyán J.: Állami földprivatizáció – intézményesített földrablás: földárverések Fejér megyében  (2015)</a:t>
            </a:r>
            <a:endParaRPr lang="en-US" sz="1400" b="1" dirty="0" smtClean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51" name="Rectangle 6"/>
          <p:cNvSpPr>
            <a:spLocks noChangeArrowheads="1"/>
          </p:cNvSpPr>
          <p:nvPr/>
        </p:nvSpPr>
        <p:spPr bwMode="auto">
          <a:xfrm>
            <a:off x="-180975" y="-963613"/>
            <a:ext cx="9577388" cy="14398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80000"/>
              </a:lnSpc>
              <a:spcBef>
                <a:spcPct val="20000"/>
              </a:spcBef>
            </a:pPr>
            <a:endParaRPr lang="hu-HU" b="0"/>
          </a:p>
        </p:txBody>
      </p:sp>
      <p:sp>
        <p:nvSpPr>
          <p:cNvPr id="202760" name="Rectangle 8"/>
          <p:cNvSpPr>
            <a:spLocks noChangeArrowheads="1"/>
          </p:cNvSpPr>
          <p:nvPr/>
        </p:nvSpPr>
        <p:spPr bwMode="auto">
          <a:xfrm>
            <a:off x="1547664" y="1124745"/>
            <a:ext cx="676875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tabLst>
                <a:tab pos="538163" algn="l"/>
              </a:tabLst>
              <a:defRPr/>
            </a:pPr>
            <a:endParaRPr lang="en-US" dirty="0">
              <a:solidFill>
                <a:srgbClr val="EDFFE7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grpSp>
        <p:nvGrpSpPr>
          <p:cNvPr id="2" name="Csoportba foglalás 15"/>
          <p:cNvGrpSpPr>
            <a:grpSpLocks/>
          </p:cNvGrpSpPr>
          <p:nvPr/>
        </p:nvGrpSpPr>
        <p:grpSpPr bwMode="auto">
          <a:xfrm>
            <a:off x="-433388" y="6092825"/>
            <a:ext cx="9577388" cy="1368425"/>
            <a:chOff x="-433388" y="6092825"/>
            <a:chExt cx="9577388" cy="1368425"/>
          </a:xfrm>
        </p:grpSpPr>
        <p:sp>
          <p:nvSpPr>
            <p:cNvPr id="2058" name="Rectangle 12"/>
            <p:cNvSpPr>
              <a:spLocks noChangeArrowheads="1"/>
            </p:cNvSpPr>
            <p:nvPr/>
          </p:nvSpPr>
          <p:spPr bwMode="auto">
            <a:xfrm>
              <a:off x="1403648" y="6092825"/>
              <a:ext cx="7416824" cy="765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>
                <a:lnSpc>
                  <a:spcPct val="80000"/>
                </a:lnSpc>
                <a:spcBef>
                  <a:spcPct val="20000"/>
                </a:spcBef>
              </a:pPr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Prof. Dr. Ángyán József ny. egyetemi tanár, az MTA doktora</a:t>
              </a:r>
            </a:p>
            <a:p>
              <a:pPr>
                <a:lnSpc>
                  <a:spcPct val="80000"/>
                </a:lnSpc>
                <a:spcBef>
                  <a:spcPct val="20000"/>
                </a:spcBef>
              </a:pPr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Szent István Egyetem, Környezet- és Tájgazdálkodási Intézet, </a:t>
              </a:r>
            </a:p>
            <a:p>
              <a:pPr>
                <a:lnSpc>
                  <a:spcPct val="80000"/>
                </a:lnSpc>
                <a:spcBef>
                  <a:spcPct val="20000"/>
                </a:spcBef>
              </a:pPr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2103 Gödöllő, Páter K. u. 1., E-mail: </a:t>
              </a:r>
              <a:r>
                <a:rPr lang="hu-HU" sz="1200" dirty="0" smtClean="0">
                  <a:latin typeface="Arial" pitchFamily="34" charset="0"/>
                  <a:cs typeface="Arial" pitchFamily="34" charset="0"/>
                  <a:hlinkClick r:id="rId3"/>
                </a:rPr>
                <a:t>drangyanj@gmail.com</a:t>
              </a:r>
              <a:endParaRPr lang="en-US" sz="1200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059" name="Picture 13" descr="SZIE_KTI_log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95536" y="6103938"/>
              <a:ext cx="792088" cy="754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60" name="Rectangle 14"/>
            <p:cNvSpPr>
              <a:spLocks noChangeArrowheads="1"/>
            </p:cNvSpPr>
            <p:nvPr/>
          </p:nvSpPr>
          <p:spPr bwMode="auto">
            <a:xfrm>
              <a:off x="-433388" y="6092825"/>
              <a:ext cx="9577388" cy="13684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</a:pPr>
              <a:endParaRPr lang="hu-HU" b="0"/>
            </a:p>
          </p:txBody>
        </p:sp>
      </p:grpSp>
      <p:sp>
        <p:nvSpPr>
          <p:cNvPr id="12" name="Szövegdoboz 11"/>
          <p:cNvSpPr txBox="1"/>
          <p:nvPr/>
        </p:nvSpPr>
        <p:spPr>
          <a:xfrm>
            <a:off x="0" y="4357694"/>
            <a:ext cx="8929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  <p:sp>
        <p:nvSpPr>
          <p:cNvPr id="14" name="Rectangle 31"/>
          <p:cNvSpPr>
            <a:spLocks noChangeArrowheads="1"/>
          </p:cNvSpPr>
          <p:nvPr/>
        </p:nvSpPr>
        <p:spPr bwMode="auto">
          <a:xfrm>
            <a:off x="0" y="785794"/>
            <a:ext cx="9144000" cy="1400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908050" lvl="1" indent="-450850">
              <a:spcBef>
                <a:spcPts val="600"/>
              </a:spcBef>
              <a:buFont typeface="Wingdings" pitchFamily="2" charset="2"/>
              <a:buChar char="ü"/>
              <a:defRPr/>
            </a:pPr>
            <a:r>
              <a:rPr lang="hu-HU" sz="1600" b="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Nemzetek</a:t>
            </a:r>
            <a:r>
              <a:rPr lang="hu-HU" sz="1600" b="0" dirty="0">
                <a:solidFill>
                  <a:srgbClr val="0066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, helyi közösségek modern kori biztonsága   város-vidék kapcsolatok </a:t>
            </a:r>
          </a:p>
          <a:p>
            <a:pPr marL="895350" lvl="1" indent="-438150">
              <a:spcBef>
                <a:spcPts val="600"/>
              </a:spcBef>
              <a:buFont typeface="Wingdings" pitchFamily="2" charset="2"/>
              <a:buChar char="ü"/>
              <a:tabLst>
                <a:tab pos="538163" algn="l"/>
              </a:tabLst>
              <a:defRPr/>
            </a:pPr>
            <a:r>
              <a:rPr lang="hu-HU" sz="1600" b="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Természeti </a:t>
            </a:r>
            <a:r>
              <a:rPr lang="hu-HU" sz="1600" b="0" dirty="0">
                <a:solidFill>
                  <a:srgbClr val="0066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erőforrások, rendszerek állapota és birtoklása</a:t>
            </a:r>
          </a:p>
          <a:p>
            <a:pPr marL="908050" lvl="1" indent="-450850"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hu-HU" sz="1600" b="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Érdekütközések </a:t>
            </a:r>
            <a:r>
              <a:rPr lang="hu-HU" sz="1600" b="0" dirty="0">
                <a:solidFill>
                  <a:srgbClr val="0066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D. </a:t>
            </a:r>
            <a:r>
              <a:rPr lang="hu-HU" sz="1600" b="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Korten</a:t>
            </a:r>
            <a:r>
              <a:rPr lang="hu-HU" sz="1600" b="0" dirty="0">
                <a:solidFill>
                  <a:srgbClr val="0066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 modern </a:t>
            </a:r>
            <a:r>
              <a:rPr lang="hu-HU" sz="1600" b="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kétpártiság</a:t>
            </a:r>
            <a:endParaRPr lang="hu-HU" sz="1600" b="0" dirty="0" smtClean="0">
              <a:solidFill>
                <a:srgbClr val="00660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908050" lvl="1" indent="-450850"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hu-HU" sz="1600" dirty="0">
                <a:solidFill>
                  <a:srgbClr val="0066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A földspekuláció </a:t>
            </a:r>
            <a:r>
              <a:rPr lang="hu-HU" sz="16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alapja</a:t>
            </a:r>
          </a:p>
        </p:txBody>
      </p:sp>
      <p:sp>
        <p:nvSpPr>
          <p:cNvPr id="17" name="Szövegdoboz 16"/>
          <p:cNvSpPr txBox="1"/>
          <p:nvPr/>
        </p:nvSpPr>
        <p:spPr>
          <a:xfrm>
            <a:off x="1" y="2214554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08050" lvl="1" indent="-450850"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hu-HU" sz="16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Nemzeti földvagyonunk és az államra bízott része</a:t>
            </a:r>
            <a:endParaRPr lang="hu-H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476250"/>
          </a:xfrm>
        </p:spPr>
        <p:txBody>
          <a:bodyPr>
            <a:noAutofit/>
          </a:bodyPr>
          <a:lstStyle/>
          <a:p>
            <a:r>
              <a:rPr lang="hu-HU" sz="1400" b="1" dirty="0" smtClean="0">
                <a:solidFill>
                  <a:srgbClr val="006600"/>
                </a:solidFill>
              </a:rPr>
              <a:t>Földfórum – Bicske – 2016. 04. 07.</a:t>
            </a:r>
            <a:br>
              <a:rPr lang="hu-HU" sz="1400" b="1" dirty="0" smtClean="0">
                <a:solidFill>
                  <a:srgbClr val="006600"/>
                </a:solidFill>
              </a:rPr>
            </a:br>
            <a:r>
              <a:rPr lang="hu-HU" sz="1400" i="1" dirty="0" smtClean="0"/>
              <a:t> </a:t>
            </a:r>
            <a:r>
              <a:rPr lang="hu-HU" sz="1400" b="1" i="1" dirty="0" smtClean="0">
                <a:solidFill>
                  <a:srgbClr val="006600"/>
                </a:solidFill>
              </a:rPr>
              <a:t>Ángyán J.: Állami földprivatizáció – intézményesített földrablás: földárverések Fejér megyében  (2015)</a:t>
            </a:r>
            <a:endParaRPr lang="en-US" sz="1400" b="1" dirty="0" smtClean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51" name="Rectangle 6"/>
          <p:cNvSpPr>
            <a:spLocks noChangeArrowheads="1"/>
          </p:cNvSpPr>
          <p:nvPr/>
        </p:nvSpPr>
        <p:spPr bwMode="auto">
          <a:xfrm>
            <a:off x="-180975" y="-963613"/>
            <a:ext cx="9577388" cy="14398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80000"/>
              </a:lnSpc>
              <a:spcBef>
                <a:spcPct val="20000"/>
              </a:spcBef>
            </a:pPr>
            <a:endParaRPr lang="hu-HU" b="0"/>
          </a:p>
        </p:txBody>
      </p:sp>
      <p:sp>
        <p:nvSpPr>
          <p:cNvPr id="202760" name="Rectangle 8"/>
          <p:cNvSpPr>
            <a:spLocks noChangeArrowheads="1"/>
          </p:cNvSpPr>
          <p:nvPr/>
        </p:nvSpPr>
        <p:spPr bwMode="auto">
          <a:xfrm>
            <a:off x="1547664" y="1124745"/>
            <a:ext cx="676875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tabLst>
                <a:tab pos="538163" algn="l"/>
              </a:tabLst>
              <a:defRPr/>
            </a:pPr>
            <a:endParaRPr lang="en-US" dirty="0">
              <a:solidFill>
                <a:srgbClr val="EDFFE7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grpSp>
        <p:nvGrpSpPr>
          <p:cNvPr id="2" name="Csoportba foglalás 15"/>
          <p:cNvGrpSpPr>
            <a:grpSpLocks/>
          </p:cNvGrpSpPr>
          <p:nvPr/>
        </p:nvGrpSpPr>
        <p:grpSpPr bwMode="auto">
          <a:xfrm>
            <a:off x="-433388" y="6092825"/>
            <a:ext cx="9577388" cy="1368425"/>
            <a:chOff x="-433388" y="6092825"/>
            <a:chExt cx="9577388" cy="1368425"/>
          </a:xfrm>
        </p:grpSpPr>
        <p:sp>
          <p:nvSpPr>
            <p:cNvPr id="2058" name="Rectangle 12"/>
            <p:cNvSpPr>
              <a:spLocks noChangeArrowheads="1"/>
            </p:cNvSpPr>
            <p:nvPr/>
          </p:nvSpPr>
          <p:spPr bwMode="auto">
            <a:xfrm>
              <a:off x="1403648" y="6092825"/>
              <a:ext cx="7416824" cy="765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>
                <a:lnSpc>
                  <a:spcPct val="80000"/>
                </a:lnSpc>
                <a:spcBef>
                  <a:spcPct val="20000"/>
                </a:spcBef>
              </a:pPr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Prof. Dr. Ángyán József ny. egyetemi tanár, az MTA doktora</a:t>
              </a:r>
            </a:p>
            <a:p>
              <a:pPr>
                <a:lnSpc>
                  <a:spcPct val="80000"/>
                </a:lnSpc>
                <a:spcBef>
                  <a:spcPct val="20000"/>
                </a:spcBef>
              </a:pPr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Szent István Egyetem, Környezet- és Tájgazdálkodási Intézet, </a:t>
              </a:r>
            </a:p>
            <a:p>
              <a:pPr>
                <a:lnSpc>
                  <a:spcPct val="80000"/>
                </a:lnSpc>
                <a:spcBef>
                  <a:spcPct val="20000"/>
                </a:spcBef>
              </a:pPr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2103 Gödöllő, Páter K. u. 1., E-mail: </a:t>
              </a:r>
              <a:r>
                <a:rPr lang="hu-HU" sz="1200" dirty="0" smtClean="0">
                  <a:latin typeface="Arial" pitchFamily="34" charset="0"/>
                  <a:cs typeface="Arial" pitchFamily="34" charset="0"/>
                  <a:hlinkClick r:id="rId3"/>
                </a:rPr>
                <a:t>drangyanj@gmail.com</a:t>
              </a:r>
              <a:endParaRPr lang="en-US" sz="1200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059" name="Picture 13" descr="SZIE_KTI_log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95536" y="6103938"/>
              <a:ext cx="792088" cy="754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60" name="Rectangle 14"/>
            <p:cNvSpPr>
              <a:spLocks noChangeArrowheads="1"/>
            </p:cNvSpPr>
            <p:nvPr/>
          </p:nvSpPr>
          <p:spPr bwMode="auto">
            <a:xfrm>
              <a:off x="-433388" y="6092825"/>
              <a:ext cx="9577388" cy="13684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</a:pPr>
              <a:endParaRPr lang="hu-HU" b="0"/>
            </a:p>
          </p:txBody>
        </p:sp>
      </p:grpSp>
      <p:sp>
        <p:nvSpPr>
          <p:cNvPr id="12" name="Szövegdoboz 11"/>
          <p:cNvSpPr txBox="1"/>
          <p:nvPr/>
        </p:nvSpPr>
        <p:spPr>
          <a:xfrm>
            <a:off x="0" y="4357694"/>
            <a:ext cx="8929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  <p:pic>
        <p:nvPicPr>
          <p:cNvPr id="10" name="Picture 1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00165" y="1327254"/>
            <a:ext cx="6215107" cy="438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476250"/>
          </a:xfrm>
        </p:spPr>
        <p:txBody>
          <a:bodyPr>
            <a:noAutofit/>
          </a:bodyPr>
          <a:lstStyle/>
          <a:p>
            <a:r>
              <a:rPr lang="hu-HU" sz="1400" b="1" dirty="0" smtClean="0">
                <a:solidFill>
                  <a:srgbClr val="006600"/>
                </a:solidFill>
              </a:rPr>
              <a:t>Földfórum – Bicske – 2016. 04. 07.</a:t>
            </a:r>
            <a:br>
              <a:rPr lang="hu-HU" sz="1400" b="1" dirty="0" smtClean="0">
                <a:solidFill>
                  <a:srgbClr val="006600"/>
                </a:solidFill>
              </a:rPr>
            </a:br>
            <a:r>
              <a:rPr lang="hu-HU" sz="1400" i="1" dirty="0" smtClean="0"/>
              <a:t> </a:t>
            </a:r>
            <a:r>
              <a:rPr lang="hu-HU" sz="1400" b="1" i="1" dirty="0" smtClean="0">
                <a:solidFill>
                  <a:srgbClr val="006600"/>
                </a:solidFill>
              </a:rPr>
              <a:t>Ángyán J.: Állami földprivatizáció – intézményesített földrablás: földárverések Fejér megyében  (2015)</a:t>
            </a:r>
            <a:endParaRPr lang="en-US" sz="1400" b="1" dirty="0" smtClean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51" name="Rectangle 6"/>
          <p:cNvSpPr>
            <a:spLocks noChangeArrowheads="1"/>
          </p:cNvSpPr>
          <p:nvPr/>
        </p:nvSpPr>
        <p:spPr bwMode="auto">
          <a:xfrm>
            <a:off x="-180975" y="-963613"/>
            <a:ext cx="9577388" cy="14398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80000"/>
              </a:lnSpc>
              <a:spcBef>
                <a:spcPct val="20000"/>
              </a:spcBef>
            </a:pPr>
            <a:endParaRPr lang="hu-HU" b="0"/>
          </a:p>
        </p:txBody>
      </p:sp>
      <p:sp>
        <p:nvSpPr>
          <p:cNvPr id="202760" name="Rectangle 8"/>
          <p:cNvSpPr>
            <a:spLocks noChangeArrowheads="1"/>
          </p:cNvSpPr>
          <p:nvPr/>
        </p:nvSpPr>
        <p:spPr bwMode="auto">
          <a:xfrm>
            <a:off x="1547664" y="1124745"/>
            <a:ext cx="676875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tabLst>
                <a:tab pos="538163" algn="l"/>
              </a:tabLst>
              <a:defRPr/>
            </a:pPr>
            <a:endParaRPr lang="en-US" dirty="0">
              <a:solidFill>
                <a:srgbClr val="EDFFE7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grpSp>
        <p:nvGrpSpPr>
          <p:cNvPr id="2" name="Csoportba foglalás 15"/>
          <p:cNvGrpSpPr>
            <a:grpSpLocks/>
          </p:cNvGrpSpPr>
          <p:nvPr/>
        </p:nvGrpSpPr>
        <p:grpSpPr bwMode="auto">
          <a:xfrm>
            <a:off x="-433388" y="6092825"/>
            <a:ext cx="9577388" cy="1368425"/>
            <a:chOff x="-433388" y="6092825"/>
            <a:chExt cx="9577388" cy="1368425"/>
          </a:xfrm>
        </p:grpSpPr>
        <p:sp>
          <p:nvSpPr>
            <p:cNvPr id="2058" name="Rectangle 12"/>
            <p:cNvSpPr>
              <a:spLocks noChangeArrowheads="1"/>
            </p:cNvSpPr>
            <p:nvPr/>
          </p:nvSpPr>
          <p:spPr bwMode="auto">
            <a:xfrm>
              <a:off x="1403648" y="6092825"/>
              <a:ext cx="7416824" cy="765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>
                <a:lnSpc>
                  <a:spcPct val="80000"/>
                </a:lnSpc>
                <a:spcBef>
                  <a:spcPct val="20000"/>
                </a:spcBef>
              </a:pPr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Prof. Dr. Ángyán József ny. egyetemi tanár, az MTA doktora</a:t>
              </a:r>
            </a:p>
            <a:p>
              <a:pPr>
                <a:lnSpc>
                  <a:spcPct val="80000"/>
                </a:lnSpc>
                <a:spcBef>
                  <a:spcPct val="20000"/>
                </a:spcBef>
              </a:pPr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Szent István Egyetem, Környezet- és Tájgazdálkodási Intézet, </a:t>
              </a:r>
            </a:p>
            <a:p>
              <a:pPr>
                <a:lnSpc>
                  <a:spcPct val="80000"/>
                </a:lnSpc>
                <a:spcBef>
                  <a:spcPct val="20000"/>
                </a:spcBef>
              </a:pPr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2103 Gödöllő, Páter K. u. 1., E-mail: </a:t>
              </a:r>
              <a:r>
                <a:rPr lang="hu-HU" sz="1200" dirty="0" smtClean="0">
                  <a:latin typeface="Arial" pitchFamily="34" charset="0"/>
                  <a:cs typeface="Arial" pitchFamily="34" charset="0"/>
                  <a:hlinkClick r:id="rId3"/>
                </a:rPr>
                <a:t>drangyanj@gmail.com</a:t>
              </a:r>
              <a:endParaRPr lang="en-US" sz="1200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059" name="Picture 13" descr="SZIE_KTI_log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95536" y="6103938"/>
              <a:ext cx="792088" cy="754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60" name="Rectangle 14"/>
            <p:cNvSpPr>
              <a:spLocks noChangeArrowheads="1"/>
            </p:cNvSpPr>
            <p:nvPr/>
          </p:nvSpPr>
          <p:spPr bwMode="auto">
            <a:xfrm>
              <a:off x="-433388" y="6092825"/>
              <a:ext cx="9577388" cy="13684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</a:pPr>
              <a:endParaRPr lang="hu-HU" b="0"/>
            </a:p>
          </p:txBody>
        </p:sp>
      </p:grpSp>
      <p:sp>
        <p:nvSpPr>
          <p:cNvPr id="12" name="Szövegdoboz 11"/>
          <p:cNvSpPr txBox="1"/>
          <p:nvPr/>
        </p:nvSpPr>
        <p:spPr>
          <a:xfrm>
            <a:off x="0" y="4357694"/>
            <a:ext cx="8929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  <p:pic>
        <p:nvPicPr>
          <p:cNvPr id="10" name="Picture 1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43042" y="1285860"/>
            <a:ext cx="6215106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476250"/>
          </a:xfrm>
        </p:spPr>
        <p:txBody>
          <a:bodyPr>
            <a:noAutofit/>
          </a:bodyPr>
          <a:lstStyle/>
          <a:p>
            <a:r>
              <a:rPr lang="hu-HU" sz="1400" b="1" dirty="0" smtClean="0">
                <a:solidFill>
                  <a:srgbClr val="006600"/>
                </a:solidFill>
              </a:rPr>
              <a:t>Földfórum – Bicske – 2016. 04. 07.</a:t>
            </a:r>
            <a:br>
              <a:rPr lang="hu-HU" sz="1400" b="1" dirty="0" smtClean="0">
                <a:solidFill>
                  <a:srgbClr val="006600"/>
                </a:solidFill>
              </a:rPr>
            </a:br>
            <a:r>
              <a:rPr lang="hu-HU" sz="1400" i="1" dirty="0" smtClean="0"/>
              <a:t> </a:t>
            </a:r>
            <a:r>
              <a:rPr lang="hu-HU" sz="1400" b="1" i="1" dirty="0" smtClean="0">
                <a:solidFill>
                  <a:srgbClr val="006600"/>
                </a:solidFill>
              </a:rPr>
              <a:t>Ángyán J.: Állami földprivatizáció – intézményesített földrablás: földárverések Fejér megyében  (2015)</a:t>
            </a:r>
            <a:endParaRPr lang="en-US" sz="1400" b="1" dirty="0" smtClean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51" name="Rectangle 6"/>
          <p:cNvSpPr>
            <a:spLocks noChangeArrowheads="1"/>
          </p:cNvSpPr>
          <p:nvPr/>
        </p:nvSpPr>
        <p:spPr bwMode="auto">
          <a:xfrm>
            <a:off x="-180975" y="-963613"/>
            <a:ext cx="9577388" cy="14398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80000"/>
              </a:lnSpc>
              <a:spcBef>
                <a:spcPct val="20000"/>
              </a:spcBef>
            </a:pPr>
            <a:endParaRPr lang="hu-HU" b="0"/>
          </a:p>
        </p:txBody>
      </p:sp>
      <p:sp>
        <p:nvSpPr>
          <p:cNvPr id="202760" name="Rectangle 8"/>
          <p:cNvSpPr>
            <a:spLocks noChangeArrowheads="1"/>
          </p:cNvSpPr>
          <p:nvPr/>
        </p:nvSpPr>
        <p:spPr bwMode="auto">
          <a:xfrm>
            <a:off x="1547664" y="1124745"/>
            <a:ext cx="676875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tabLst>
                <a:tab pos="538163" algn="l"/>
              </a:tabLst>
              <a:defRPr/>
            </a:pPr>
            <a:endParaRPr lang="en-US" dirty="0">
              <a:solidFill>
                <a:srgbClr val="EDFFE7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grpSp>
        <p:nvGrpSpPr>
          <p:cNvPr id="2" name="Csoportba foglalás 15"/>
          <p:cNvGrpSpPr>
            <a:grpSpLocks/>
          </p:cNvGrpSpPr>
          <p:nvPr/>
        </p:nvGrpSpPr>
        <p:grpSpPr bwMode="auto">
          <a:xfrm>
            <a:off x="-433388" y="6092825"/>
            <a:ext cx="9577388" cy="1368425"/>
            <a:chOff x="-433388" y="6092825"/>
            <a:chExt cx="9577388" cy="1368425"/>
          </a:xfrm>
        </p:grpSpPr>
        <p:sp>
          <p:nvSpPr>
            <p:cNvPr id="2058" name="Rectangle 12"/>
            <p:cNvSpPr>
              <a:spLocks noChangeArrowheads="1"/>
            </p:cNvSpPr>
            <p:nvPr/>
          </p:nvSpPr>
          <p:spPr bwMode="auto">
            <a:xfrm>
              <a:off x="1403648" y="6092825"/>
              <a:ext cx="7416824" cy="765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>
                <a:lnSpc>
                  <a:spcPct val="80000"/>
                </a:lnSpc>
                <a:spcBef>
                  <a:spcPct val="20000"/>
                </a:spcBef>
              </a:pPr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Prof. Dr. Ángyán József ny. egyetemi tanár, az MTA doktora</a:t>
              </a:r>
            </a:p>
            <a:p>
              <a:pPr>
                <a:lnSpc>
                  <a:spcPct val="80000"/>
                </a:lnSpc>
                <a:spcBef>
                  <a:spcPct val="20000"/>
                </a:spcBef>
              </a:pPr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Szent István Egyetem, Környezet- és Tájgazdálkodási Intézet, </a:t>
              </a:r>
            </a:p>
            <a:p>
              <a:pPr>
                <a:lnSpc>
                  <a:spcPct val="80000"/>
                </a:lnSpc>
                <a:spcBef>
                  <a:spcPct val="20000"/>
                </a:spcBef>
              </a:pPr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2103 Gödöllő, Páter K. u. 1., E-mail: </a:t>
              </a:r>
              <a:r>
                <a:rPr lang="hu-HU" sz="1200" dirty="0" smtClean="0">
                  <a:latin typeface="Arial" pitchFamily="34" charset="0"/>
                  <a:cs typeface="Arial" pitchFamily="34" charset="0"/>
                  <a:hlinkClick r:id="rId3"/>
                </a:rPr>
                <a:t>drangyanj@gmail.com</a:t>
              </a:r>
              <a:endParaRPr lang="en-US" sz="1200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059" name="Picture 13" descr="SZIE_KTI_log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95536" y="6103938"/>
              <a:ext cx="792088" cy="754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60" name="Rectangle 14"/>
            <p:cNvSpPr>
              <a:spLocks noChangeArrowheads="1"/>
            </p:cNvSpPr>
            <p:nvPr/>
          </p:nvSpPr>
          <p:spPr bwMode="auto">
            <a:xfrm>
              <a:off x="-433388" y="6092825"/>
              <a:ext cx="9577388" cy="13684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</a:pPr>
              <a:endParaRPr lang="hu-HU" b="0"/>
            </a:p>
          </p:txBody>
        </p:sp>
      </p:grpSp>
      <p:sp>
        <p:nvSpPr>
          <p:cNvPr id="12" name="Szövegdoboz 11"/>
          <p:cNvSpPr txBox="1"/>
          <p:nvPr/>
        </p:nvSpPr>
        <p:spPr>
          <a:xfrm>
            <a:off x="0" y="4357694"/>
            <a:ext cx="8929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  <p:pic>
        <p:nvPicPr>
          <p:cNvPr id="10" name="Picture 1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71603" y="1357298"/>
            <a:ext cx="6929487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476250"/>
          </a:xfrm>
        </p:spPr>
        <p:txBody>
          <a:bodyPr>
            <a:noAutofit/>
          </a:bodyPr>
          <a:lstStyle/>
          <a:p>
            <a:r>
              <a:rPr lang="hu-HU" sz="1400" b="1" dirty="0" smtClean="0">
                <a:solidFill>
                  <a:srgbClr val="006600"/>
                </a:solidFill>
              </a:rPr>
              <a:t>Földfórum – Bicske – 2016. 04. 07.</a:t>
            </a:r>
            <a:br>
              <a:rPr lang="hu-HU" sz="1400" b="1" dirty="0" smtClean="0">
                <a:solidFill>
                  <a:srgbClr val="006600"/>
                </a:solidFill>
              </a:rPr>
            </a:br>
            <a:r>
              <a:rPr lang="hu-HU" sz="1400" i="1" dirty="0" smtClean="0"/>
              <a:t> </a:t>
            </a:r>
            <a:r>
              <a:rPr lang="hu-HU" sz="1400" b="1" i="1" dirty="0" smtClean="0">
                <a:solidFill>
                  <a:srgbClr val="006600"/>
                </a:solidFill>
              </a:rPr>
              <a:t>Ángyán J.: Állami földprivatizáció – intézményesített földrablás: földárverések Fejér megyében  (2015)</a:t>
            </a:r>
            <a:endParaRPr lang="en-US" sz="1400" b="1" dirty="0" smtClean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51" name="Rectangle 6"/>
          <p:cNvSpPr>
            <a:spLocks noChangeArrowheads="1"/>
          </p:cNvSpPr>
          <p:nvPr/>
        </p:nvSpPr>
        <p:spPr bwMode="auto">
          <a:xfrm>
            <a:off x="-180975" y="-963613"/>
            <a:ext cx="9577388" cy="14398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80000"/>
              </a:lnSpc>
              <a:spcBef>
                <a:spcPct val="20000"/>
              </a:spcBef>
            </a:pPr>
            <a:endParaRPr lang="hu-HU" b="0"/>
          </a:p>
        </p:txBody>
      </p:sp>
      <p:grpSp>
        <p:nvGrpSpPr>
          <p:cNvPr id="2" name="Csoportba foglalás 15"/>
          <p:cNvGrpSpPr>
            <a:grpSpLocks/>
          </p:cNvGrpSpPr>
          <p:nvPr/>
        </p:nvGrpSpPr>
        <p:grpSpPr bwMode="auto">
          <a:xfrm>
            <a:off x="-433388" y="6092825"/>
            <a:ext cx="9577388" cy="1368425"/>
            <a:chOff x="-433388" y="6092825"/>
            <a:chExt cx="9577388" cy="1368425"/>
          </a:xfrm>
        </p:grpSpPr>
        <p:sp>
          <p:nvSpPr>
            <p:cNvPr id="2058" name="Rectangle 12"/>
            <p:cNvSpPr>
              <a:spLocks noChangeArrowheads="1"/>
            </p:cNvSpPr>
            <p:nvPr/>
          </p:nvSpPr>
          <p:spPr bwMode="auto">
            <a:xfrm>
              <a:off x="1403648" y="6092825"/>
              <a:ext cx="7416824" cy="765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>
                <a:lnSpc>
                  <a:spcPct val="80000"/>
                </a:lnSpc>
                <a:spcBef>
                  <a:spcPct val="20000"/>
                </a:spcBef>
              </a:pPr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Prof. Dr. Ángyán József ny. egyetemi tanár, az MTA doktora</a:t>
              </a:r>
            </a:p>
            <a:p>
              <a:pPr>
                <a:lnSpc>
                  <a:spcPct val="80000"/>
                </a:lnSpc>
                <a:spcBef>
                  <a:spcPct val="20000"/>
                </a:spcBef>
              </a:pPr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Szent István Egyetem, Környezet- és Tájgazdálkodási Intézet, </a:t>
              </a:r>
            </a:p>
            <a:p>
              <a:pPr>
                <a:lnSpc>
                  <a:spcPct val="80000"/>
                </a:lnSpc>
                <a:spcBef>
                  <a:spcPct val="20000"/>
                </a:spcBef>
              </a:pPr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2103 Gödöllő, Páter K. u. 1., E-mail: </a:t>
              </a:r>
              <a:r>
                <a:rPr lang="hu-HU" sz="1200" dirty="0" smtClean="0">
                  <a:latin typeface="Arial" pitchFamily="34" charset="0"/>
                  <a:cs typeface="Arial" pitchFamily="34" charset="0"/>
                  <a:hlinkClick r:id="rId3"/>
                </a:rPr>
                <a:t>drangyanj@gmail.com</a:t>
              </a:r>
              <a:endParaRPr lang="en-US" sz="1200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059" name="Picture 13" descr="SZIE_KTI_log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95536" y="6103938"/>
              <a:ext cx="792088" cy="754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60" name="Rectangle 14"/>
            <p:cNvSpPr>
              <a:spLocks noChangeArrowheads="1"/>
            </p:cNvSpPr>
            <p:nvPr/>
          </p:nvSpPr>
          <p:spPr bwMode="auto">
            <a:xfrm>
              <a:off x="-433388" y="6092825"/>
              <a:ext cx="9577388" cy="13684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</a:pPr>
              <a:endParaRPr lang="hu-HU" b="0"/>
            </a:p>
          </p:txBody>
        </p:sp>
      </p:grpSp>
      <p:sp>
        <p:nvSpPr>
          <p:cNvPr id="10" name="Rectangle 31"/>
          <p:cNvSpPr>
            <a:spLocks noChangeArrowheads="1"/>
          </p:cNvSpPr>
          <p:nvPr/>
        </p:nvSpPr>
        <p:spPr bwMode="auto">
          <a:xfrm>
            <a:off x="0" y="785794"/>
            <a:ext cx="9144000" cy="1769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908050" lvl="1" indent="-450850">
              <a:spcBef>
                <a:spcPts val="600"/>
              </a:spcBef>
              <a:buFont typeface="Wingdings" pitchFamily="2" charset="2"/>
              <a:buChar char="ü"/>
              <a:defRPr/>
            </a:pPr>
            <a:r>
              <a:rPr lang="hu-HU" sz="1600" b="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Nemzetek</a:t>
            </a:r>
            <a:r>
              <a:rPr lang="hu-HU" sz="1600" b="0" dirty="0">
                <a:solidFill>
                  <a:srgbClr val="0066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, helyi közösségek modern kori biztonsága   város-vidék kapcsolatok </a:t>
            </a:r>
          </a:p>
          <a:p>
            <a:pPr marL="895350" lvl="1" indent="-438150">
              <a:spcBef>
                <a:spcPts val="600"/>
              </a:spcBef>
              <a:buFont typeface="Wingdings" pitchFamily="2" charset="2"/>
              <a:buChar char="ü"/>
              <a:tabLst>
                <a:tab pos="538163" algn="l"/>
              </a:tabLst>
              <a:defRPr/>
            </a:pPr>
            <a:r>
              <a:rPr lang="hu-HU" sz="1600" b="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Természeti </a:t>
            </a:r>
            <a:r>
              <a:rPr lang="hu-HU" sz="1600" b="0" dirty="0">
                <a:solidFill>
                  <a:srgbClr val="0066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erőforrások, rendszerek állapota és birtoklása</a:t>
            </a:r>
          </a:p>
          <a:p>
            <a:pPr marL="908050" lvl="1" indent="-450850"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hu-HU" sz="1600" b="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Érdekütközések </a:t>
            </a:r>
            <a:r>
              <a:rPr lang="hu-HU" sz="1600" b="0" dirty="0">
                <a:solidFill>
                  <a:srgbClr val="0066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D. </a:t>
            </a:r>
            <a:r>
              <a:rPr lang="hu-HU" sz="1600" b="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Korten</a:t>
            </a:r>
            <a:r>
              <a:rPr lang="hu-HU" sz="1600" b="0" dirty="0">
                <a:solidFill>
                  <a:srgbClr val="0066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 modern </a:t>
            </a:r>
            <a:r>
              <a:rPr lang="hu-HU" sz="1600" b="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kétpártiság</a:t>
            </a:r>
            <a:endParaRPr lang="hu-HU" sz="1600" b="0" dirty="0" smtClean="0">
              <a:solidFill>
                <a:srgbClr val="00660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908050" lvl="1" indent="-450850"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hu-HU" sz="1600" dirty="0">
                <a:solidFill>
                  <a:srgbClr val="0066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A földspekuláció </a:t>
            </a:r>
            <a:r>
              <a:rPr lang="hu-HU" sz="16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alapja </a:t>
            </a:r>
          </a:p>
          <a:p>
            <a:pPr marL="908050" lvl="1" indent="-450850"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hu-HU" sz="16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Nemzeti földvagyonunk és az államra bízott része</a:t>
            </a:r>
          </a:p>
        </p:txBody>
      </p:sp>
      <p:sp>
        <p:nvSpPr>
          <p:cNvPr id="12" name="Szövegdoboz 11"/>
          <p:cNvSpPr txBox="1"/>
          <p:nvPr/>
        </p:nvSpPr>
        <p:spPr>
          <a:xfrm>
            <a:off x="1" y="2571744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08050" lvl="1" indent="-450850"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hu-HU" sz="16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Az államra bízott földvagyon kiárusítása + a megmaradó sorsa</a:t>
            </a:r>
            <a:endParaRPr lang="hu-HU" dirty="0"/>
          </a:p>
        </p:txBody>
      </p:sp>
      <p:sp>
        <p:nvSpPr>
          <p:cNvPr id="14" name="Szövegdoboz 13"/>
          <p:cNvSpPr txBox="1"/>
          <p:nvPr/>
        </p:nvSpPr>
        <p:spPr>
          <a:xfrm>
            <a:off x="0" y="2928933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41438" lvl="2" indent="-268288">
              <a:spcBef>
                <a:spcPct val="10000"/>
              </a:spcBef>
              <a:buFont typeface="Arial" pitchFamily="34" charset="0"/>
              <a:buChar char="•"/>
              <a:defRPr/>
            </a:pPr>
            <a:r>
              <a:rPr lang="hu-HU" sz="16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1666/2015 (IX. 21.) kormányhatározat  a földrablás jelei</a:t>
            </a:r>
            <a:endParaRPr lang="hu-HU" dirty="0"/>
          </a:p>
        </p:txBody>
      </p:sp>
      <p:sp>
        <p:nvSpPr>
          <p:cNvPr id="15" name="Szövegdoboz 14"/>
          <p:cNvSpPr txBox="1"/>
          <p:nvPr/>
        </p:nvSpPr>
        <p:spPr>
          <a:xfrm>
            <a:off x="0" y="3286124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41438" lvl="2" indent="-268288">
              <a:spcBef>
                <a:spcPct val="10000"/>
              </a:spcBef>
              <a:buFont typeface="Arial" pitchFamily="34" charset="0"/>
              <a:buChar char="•"/>
              <a:defRPr/>
            </a:pPr>
            <a:r>
              <a:rPr lang="hu-HU" sz="16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módosítása: 1792/2015 (XI. 10.)  nem csak magyar földműves </a:t>
            </a:r>
          </a:p>
        </p:txBody>
      </p:sp>
      <p:sp>
        <p:nvSpPr>
          <p:cNvPr id="16" name="Szövegdoboz 15"/>
          <p:cNvSpPr txBox="1"/>
          <p:nvPr/>
        </p:nvSpPr>
        <p:spPr>
          <a:xfrm>
            <a:off x="0" y="3643314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41438" lvl="2" indent="-268288">
              <a:spcBef>
                <a:spcPct val="10000"/>
              </a:spcBef>
              <a:buFont typeface="Arial" pitchFamily="34" charset="0"/>
              <a:buChar char="•"/>
              <a:defRPr/>
            </a:pPr>
            <a:r>
              <a:rPr lang="hu-HU" sz="16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1910/2015. (XII. 11,) kormányhatározat – mintagazdaságok a megmaradó állami földeken</a:t>
            </a:r>
          </a:p>
        </p:txBody>
      </p:sp>
      <p:sp>
        <p:nvSpPr>
          <p:cNvPr id="17" name="Szövegdoboz 16"/>
          <p:cNvSpPr txBox="1"/>
          <p:nvPr/>
        </p:nvSpPr>
        <p:spPr>
          <a:xfrm>
            <a:off x="0" y="4786322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41438" lvl="2" indent="-268288">
              <a:spcBef>
                <a:spcPct val="10000"/>
              </a:spcBef>
              <a:buFont typeface="Arial" pitchFamily="34" charset="0"/>
              <a:buChar char="•"/>
              <a:defRPr/>
            </a:pPr>
            <a:r>
              <a:rPr lang="hu-HU" sz="16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kormányzati magyarázatok és az igazság – </a:t>
            </a:r>
            <a:r>
              <a:rPr lang="hu-HU" sz="16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I. Alapvetések</a:t>
            </a:r>
          </a:p>
        </p:txBody>
      </p:sp>
      <p:sp>
        <p:nvSpPr>
          <p:cNvPr id="20" name="Szövegdoboz 19"/>
          <p:cNvSpPr txBox="1"/>
          <p:nvPr/>
        </p:nvSpPr>
        <p:spPr>
          <a:xfrm>
            <a:off x="0" y="5072074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41438" lvl="2" indent="-268288">
              <a:spcBef>
                <a:spcPct val="10000"/>
              </a:spcBef>
              <a:buFont typeface="Arial" pitchFamily="34" charset="0"/>
              <a:buChar char="•"/>
              <a:defRPr/>
            </a:pPr>
            <a:r>
              <a:rPr lang="hu-HU" sz="16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az első földárverési hullám – </a:t>
            </a:r>
            <a:r>
              <a:rPr lang="hu-HU" sz="16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II. Megyei esettanulmányok </a:t>
            </a:r>
            <a:r>
              <a:rPr lang="hu-HU" sz="16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– Fejér megye</a:t>
            </a:r>
          </a:p>
        </p:txBody>
      </p:sp>
      <p:sp>
        <p:nvSpPr>
          <p:cNvPr id="21" name="Szövegdoboz 20"/>
          <p:cNvSpPr txBox="1"/>
          <p:nvPr/>
        </p:nvSpPr>
        <p:spPr>
          <a:xfrm>
            <a:off x="0" y="4214818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41438" lvl="2" indent="-268288">
              <a:spcBef>
                <a:spcPct val="10000"/>
              </a:spcBef>
              <a:buFont typeface="Arial" pitchFamily="34" charset="0"/>
              <a:buChar char="•"/>
              <a:defRPr/>
            </a:pPr>
            <a:r>
              <a:rPr lang="hu-HU" sz="16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1063/2016 (II. 25.) kormányhatározata a mintagazdaságok kijelöléséről – Csányi – </a:t>
            </a:r>
            <a:r>
              <a:rPr lang="hu-HU" sz="16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Bonafarm-csoport</a:t>
            </a:r>
            <a:r>
              <a:rPr lang="hu-HU" sz="16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– Bóly  </a:t>
            </a:r>
            <a:r>
              <a:rPr lang="hu-HU" sz="16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Zrt</a:t>
            </a:r>
            <a:r>
              <a:rPr lang="hu-HU" sz="16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. + Dalmand </a:t>
            </a:r>
            <a:r>
              <a:rPr lang="hu-HU" sz="16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Zrt</a:t>
            </a:r>
            <a:r>
              <a:rPr lang="hu-HU" sz="16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. – 28.000 ha – kiknek és mire minták?</a:t>
            </a:r>
          </a:p>
        </p:txBody>
      </p:sp>
      <p:sp>
        <p:nvSpPr>
          <p:cNvPr id="22" name="Szövegdoboz 21"/>
          <p:cNvSpPr txBox="1"/>
          <p:nvPr/>
        </p:nvSpPr>
        <p:spPr>
          <a:xfrm>
            <a:off x="1714480" y="5500702"/>
            <a:ext cx="571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Magyar Közlöny, 2015. szeptember 21. (hétfő), 19741 – 19742. p.,  </a:t>
            </a:r>
          </a:p>
          <a:p>
            <a:pPr algn="ctr"/>
            <a:r>
              <a:rPr lang="hu-HU" sz="1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  <a:hlinkClick r:id="rId5"/>
              </a:rPr>
              <a:t>http://www.kozlonyok.hu/nkonline/MKPDF/hiteles/MK15134.pdf</a:t>
            </a:r>
            <a:r>
              <a:rPr lang="hu-HU" sz="1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hu-HU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  <p:bldP spid="16" grpId="0"/>
      <p:bldP spid="17" grpId="0"/>
      <p:bldP spid="20" grpId="0"/>
      <p:bldP spid="21" grpId="0"/>
      <p:bldP spid="22" grpId="0"/>
    </p:bldLst>
  </p:timing>
</p:sld>
</file>

<file path=ppt/theme/theme1.xml><?xml version="1.0" encoding="utf-8"?>
<a:theme xmlns:a="http://schemas.openxmlformats.org/drawingml/2006/main" name="Office-téma">
  <a:themeElements>
    <a:clrScheme name="Szürkeárnyalatos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12660</TotalTime>
  <Words>5024</Words>
  <Application>Microsoft Office PowerPoint</Application>
  <PresentationFormat>Diavetítés a képernyőre (4:3 oldalarány)</PresentationFormat>
  <Paragraphs>1166</Paragraphs>
  <Slides>37</Slides>
  <Notes>10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37</vt:i4>
      </vt:variant>
    </vt:vector>
  </HeadingPairs>
  <TitlesOfParts>
    <vt:vector size="38" baseType="lpstr">
      <vt:lpstr>Office-téma</vt:lpstr>
      <vt:lpstr>Földfórum  gazdáknak -  A Fejér megyei földárverések története  Greenpeace Magyarország Egyesület - Bicske - 2016. 04. 07.</vt:lpstr>
      <vt:lpstr>Földfórum – Bicske – 2016. 04. 07.  Ángyán J.: Állami földprivatizáció – intézményesített földrablás: földárverések Fejér megyében  (2015)</vt:lpstr>
      <vt:lpstr> Földfórum – Bicske – 2016. 04. 07.  Ángyán J.: Állami földprivatizáció – intézményesített földrablás: földárverések Fejér megyében  (2015)</vt:lpstr>
      <vt:lpstr>Földfórum – Bicske – 2016. 04. 07.  Ángyán J.: Állami földprivatizáció – intézményesített földrablás: földárverések Fejér megyében  (2015)</vt:lpstr>
      <vt:lpstr>Földfórum – Bicske – 2016. 04. 07.  Ángyán J.: Állami földprivatizáció – intézményesített földrablás: földárverések Fejér megyében  (2015)</vt:lpstr>
      <vt:lpstr>Földfórum – Bicske – 2016. 04. 07.  Ángyán J.: Állami földprivatizáció – intézményesített földrablás: földárverések Fejér megyében  (2015)</vt:lpstr>
      <vt:lpstr>Földfórum – Bicske – 2016. 04. 07.  Ángyán J.: Állami földprivatizáció – intézményesített földrablás: földárverések Fejér megyében  (2015)</vt:lpstr>
      <vt:lpstr>Földfórum – Bicske – 2016. 04. 07.  Ángyán J.: Állami földprivatizáció – intézményesített földrablás: földárverések Fejér megyében  (2015)</vt:lpstr>
      <vt:lpstr>Földfórum – Bicske – 2016. 04. 07.  Ángyán J.: Állami földprivatizáció – intézményesített földrablás: földárverések Fejér megyében  (2015)</vt:lpstr>
      <vt:lpstr>Földfórum – Bicske – 2016. 04. 07.  Ángyán J.: Állami földprivatizáció – intézményesített földrablás: földárverések Fejér megyében  (2015)</vt:lpstr>
      <vt:lpstr>Földfórum – Bicske – 2016. 04. 07.  Ángyán J.: Állami földprivatizáció – intézményesített földrablás: földárverések Fejér megyében  (2015)  </vt:lpstr>
      <vt:lpstr>Földfórum – Bicske – 2016. 04. 07.  Ángyán J.: Állami földprivatizáció – intézményesített földrablás: földárverések Fejér megyében  (2015)  </vt:lpstr>
      <vt:lpstr>Földfórum – Bicske – 2016. 04. 07.  Ángyán J.: Állami földprivatizáció – intézményesített földrablás: földárverések Fejér megyében  (2015)</vt:lpstr>
      <vt:lpstr>Földfórum – Bicske – 2016. 04. 07.  Ángyán J.: Állami földprivatizáció – intézményesített földrablás: földárverések Fejér megyében  (2015)</vt:lpstr>
      <vt:lpstr>Földfórum – Bicske – 2016. 04. 07.  Ángyán J.: Állami földprivatizáció – intézményesített földrablás: földárverések Fejér megyében  (2015)</vt:lpstr>
      <vt:lpstr>Földfórum – Bicske – 2016. 04. 07.  Ángyán J.: Állami földprivatizáció – intézményesített földrablás: földárverések Fejér megyében  (2015)</vt:lpstr>
      <vt:lpstr>Földfórum – Bicske – 2016. 04. 07.  Ángyán J.: Állami földprivatizáció – intézményesített földrablás: földárverések Fejér megyében  (2015)</vt:lpstr>
      <vt:lpstr>Földfórum – Bicske – 2016. 04. 07.  Ángyán J.: Állami földprivatizáció – intézményesített földrablás: földárverések Fejér megyében  (2015)</vt:lpstr>
      <vt:lpstr>Földfórum – Bicske – 2016. 04. 07.  Ángyán J.: Állami földprivatizáció – intézményesített földrablás: földárverések Fejér megyében  (2015)</vt:lpstr>
      <vt:lpstr>Földfórum – Bicske – 2016. 04. 07.  Ángyán J.: Állami földprivatizáció – intézményesített földrablás: földárverések Fejér megyében  (2015)</vt:lpstr>
      <vt:lpstr>Földfórum – Bicske – 2016. 04. 07.  Ángyán J.: Állami földprivatizáció – intézményesített földrablás: földárverések Fejér megyében  (2015)</vt:lpstr>
      <vt:lpstr>Földfórum – Bicske – 2016. 04. 07.  Ángyán J.: Állami földprivatizáció – intézményesített földrablás: földárverések Fejér megyében  (2015)</vt:lpstr>
      <vt:lpstr>Földfórum – Bicske – 2016. 04. 07.  Ángyán J.: Állami földprivatizáció – intézményesített földrablás: földárverések Fejér megyében  (2015)</vt:lpstr>
      <vt:lpstr>Földfórum – Bicske – 2016. 04. 07.  Ángyán J.: Állami földprivatizáció – intézményesített földrablás: földárverések Fejér megyében  (2015)</vt:lpstr>
      <vt:lpstr>Földfórum – Bicske – 2016. 04. 07.  Ángyán J.: Állami földprivatizáció – intézményesített földrablás: földárverések Fejér megyében  (2015)</vt:lpstr>
      <vt:lpstr>Földfórum – Bicske – 2016. 04. 07.  Ángyán J.: Állami földprivatizáció – intézményesített földrablás: földárverések Fejér megyében  (2015)</vt:lpstr>
      <vt:lpstr>Földfórum – Bicske – 2016. 04. 07.  Ángyán J.: Állami földprivatizáció – intézményesített földrablás: földárverések Fejér megyében  (2015)</vt:lpstr>
      <vt:lpstr>Földfórum – Bicske – 2016. 04. 07.  Ángyán J.: Állami földprivatizáció – intézményesített földrablás: földárverések Fejér megyében  (2015)</vt:lpstr>
      <vt:lpstr>Földfórum – Bicske – 2016. 04. 07.  Ángyán J.: Állami földprivatizáció – intézményesített földrablás: földárverések Fejér megyében  (2015)</vt:lpstr>
      <vt:lpstr>Földfórum – Bicske – 2016. 04. 07.  Ángyán J.: Állami földprivatizáció – intézményesített földrablás: földárverések Fejér megyében  (2015)</vt:lpstr>
      <vt:lpstr>Földfórum – Bicske – 2016. 04. 07.  Ángyán J.: Állami földprivatizáció – intézményesített földrablás: földárverések Fejér megyében  (2015)</vt:lpstr>
      <vt:lpstr>Földfórum – Bicske – 2016. 04. 07.  Ángyán J.: Állami földprivatizáció – intézményesített földrablás: földárverések Fejér megyében  (2015)</vt:lpstr>
      <vt:lpstr>Földfórum – Bicske – 2016. 04. 07.  Ángyán J.: Állami földprivatizáció – intézményesített földrablás: földárverések Fejér megyében  (2015)</vt:lpstr>
      <vt:lpstr>Földfórum – Bicske – 2016. 04. 07.  Ángyán J.: Állami földprivatizáció – intézményesített földrablás: földárverések Fejér megyében  (2015)</vt:lpstr>
      <vt:lpstr>Földfórum – Bicske – 2016. 04. 07.  Ángyán J.: Állami földprivatizáció – intézményesített földrablás: földárverések Fejér megyében  (2015)</vt:lpstr>
      <vt:lpstr>Földfórum – Bicske – 2016. 04. 07.  Ángyán J.: Állami földprivatizáció – intézményesített földrablás: földárverések Fejér megyében  (2015) </vt:lpstr>
      <vt:lpstr>37.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User</dc:creator>
  <cp:lastModifiedBy>Apu</cp:lastModifiedBy>
  <cp:revision>563</cp:revision>
  <dcterms:created xsi:type="dcterms:W3CDTF">2014-09-05T16:14:55Z</dcterms:created>
  <dcterms:modified xsi:type="dcterms:W3CDTF">2016-04-07T10:17:46Z</dcterms:modified>
</cp:coreProperties>
</file>